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358" r:id="rId6"/>
    <p:sldId id="412" r:id="rId7"/>
    <p:sldId id="367" r:id="rId8"/>
    <p:sldId id="370" r:id="rId9"/>
    <p:sldId id="383" r:id="rId10"/>
    <p:sldId id="481" r:id="rId11"/>
    <p:sldId id="381" r:id="rId12"/>
    <p:sldId id="385" r:id="rId13"/>
    <p:sldId id="387" r:id="rId14"/>
    <p:sldId id="396" r:id="rId15"/>
    <p:sldId id="448" r:id="rId16"/>
    <p:sldId id="389" r:id="rId17"/>
    <p:sldId id="390" r:id="rId18"/>
    <p:sldId id="410" r:id="rId19"/>
    <p:sldId id="403" r:id="rId20"/>
    <p:sldId id="435" r:id="rId21"/>
    <p:sldId id="436" r:id="rId22"/>
    <p:sldId id="438" r:id="rId23"/>
    <p:sldId id="439" r:id="rId24"/>
    <p:sldId id="446" r:id="rId25"/>
    <p:sldId id="471" r:id="rId26"/>
    <p:sldId id="470" r:id="rId27"/>
    <p:sldId id="400" r:id="rId28"/>
    <p:sldId id="404" r:id="rId29"/>
    <p:sldId id="405" r:id="rId30"/>
    <p:sldId id="406" r:id="rId31"/>
    <p:sldId id="447" r:id="rId32"/>
    <p:sldId id="472" r:id="rId33"/>
  </p:sldIdLst>
  <p:sldSz cx="9144000" cy="6858000" type="screen4x3"/>
  <p:notesSz cx="9144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p:cViewPr varScale="1">
        <p:scale>
          <a:sx n="82" d="100"/>
          <a:sy n="82" d="100"/>
        </p:scale>
        <p:origin x="1474" y="58"/>
      </p:cViewPr>
      <p:guideLst>
        <p:guide orient="horz" pos="2964"/>
        <p:guide pos="215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25806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979" y="0"/>
            <a:ext cx="5283200" cy="25806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552950"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2475309"/>
            <a:ext cx="9753600" cy="2025253"/>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4885432"/>
            <a:ext cx="5283200" cy="25806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979" y="4885432"/>
            <a:ext cx="5283200" cy="25806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938713" y="642938"/>
            <a:ext cx="2314575" cy="1736725"/>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spc="-50" dirty="0">
                <a:latin typeface="Arial" panose="020B0604020202020204"/>
                <a:cs typeface="Arial" panose="020B0604020202020204"/>
                <a:sym typeface="+mn-ea"/>
              </a:rPr>
              <a:t>在得到多面体单元后，我们提取了如下的结构信息以作为模型输入</a:t>
            </a:r>
            <a:r>
              <a:rPr lang="zh-CN" spc="-50" dirty="0">
                <a:latin typeface="Arial" panose="020B0604020202020204"/>
                <a:cs typeface="Arial" panose="020B0604020202020204"/>
                <a:sym typeface="+mn-ea"/>
              </a:rPr>
              <a:t>，分别是</a:t>
            </a:r>
            <a:r>
              <a:rPr lang="zh-CN" altLang="en-US" b="1" noProof="0">
                <a:ln>
                  <a:noFill/>
                </a:ln>
                <a:effectLst/>
                <a:uLnTx/>
                <a:uFillTx/>
                <a:latin typeface="SimSun" panose="02010600030101010101" pitchFamily="2" charset="-122"/>
                <a:ea typeface="SimSun" panose="02010600030101010101" pitchFamily="2" charset="-122"/>
                <a:cs typeface="+mn-ea"/>
                <a:sym typeface="+mn-lt"/>
              </a:rPr>
              <a:t>顶点数、体积大小、</a:t>
            </a:r>
            <a:r>
              <a:rPr lang="zh-CN" b="1" noProof="0">
                <a:ln>
                  <a:noFill/>
                </a:ln>
                <a:effectLst/>
                <a:uLnTx/>
                <a:uFillTx/>
                <a:latin typeface="SimSun" panose="02010600030101010101" pitchFamily="2" charset="-122"/>
                <a:ea typeface="SimSun" panose="02010600030101010101" pitchFamily="2" charset="-122"/>
                <a:cs typeface="Calibri" panose="020F0502020204030204"/>
                <a:sym typeface="+mn-ea"/>
              </a:rPr>
              <a:t>距顶点的最近距离、</a:t>
            </a:r>
            <a:r>
              <a:rPr lang="zh-CN" b="1" noProof="0">
                <a:ln>
                  <a:noFill/>
                </a:ln>
                <a:effectLst/>
                <a:uLnTx/>
                <a:uFillTx/>
                <a:latin typeface="SimSun" panose="02010600030101010101" pitchFamily="2" charset="-122"/>
                <a:ea typeface="SimSun" panose="02010600030101010101" pitchFamily="2" charset="-122"/>
                <a:cs typeface="SimSun" panose="02010600030101010101" pitchFamily="2" charset="-122"/>
                <a:sym typeface="+mn-ea"/>
              </a:rPr>
              <a:t>多面体单元的分类 和 畸变程度 等</a:t>
            </a:r>
            <a:r>
              <a:rPr lang="zh-CN" b="1" noProof="0">
                <a:ln>
                  <a:noFill/>
                </a:ln>
                <a:effectLst/>
                <a:uLnTx/>
                <a:uFillTx/>
                <a:latin typeface="SimSun" panose="02010600030101010101" pitchFamily="2" charset="-122"/>
                <a:ea typeface="SimSun" panose="02010600030101010101" pitchFamily="2" charset="-122"/>
                <a:cs typeface="SimSun" panose="02010600030101010101" pitchFamily="2" charset="-122"/>
                <a:sym typeface="+mn-ea"/>
              </a:rPr>
              <a:t>拓扑信息</a:t>
            </a:r>
            <a:endParaRPr lang="zh-CN" b="1" noProof="0">
              <a:ln>
                <a:noFill/>
              </a:ln>
              <a:solidFill>
                <a:schemeClr val="tx1"/>
              </a:solidFill>
              <a:effectLst/>
              <a:uLnTx/>
              <a:uFillTx/>
              <a:latin typeface="SimSun" panose="02010600030101010101" pitchFamily="2" charset="-122"/>
              <a:ea typeface="SimSun" panose="02010600030101010101" pitchFamily="2" charset="-122"/>
              <a:cs typeface="SimSun" panose="02010600030101010101" pitchFamily="2" charset="-122"/>
              <a:sym typeface="+mn-ea"/>
            </a:endParaRPr>
          </a:p>
          <a:p>
            <a:endParaRPr lang="zh-CN" b="1" noProof="0">
              <a:ln>
                <a:noFill/>
              </a:ln>
              <a:solidFill>
                <a:schemeClr val="tx1"/>
              </a:solidFill>
              <a:effectLst/>
              <a:uLnTx/>
              <a:uFillTx/>
              <a:latin typeface="SimSun" panose="02010600030101010101" pitchFamily="2" charset="-122"/>
              <a:ea typeface="SimSun" panose="02010600030101010101" pitchFamily="2" charset="-122"/>
              <a:cs typeface="Calibri" panose="020F0502020204030204"/>
              <a:sym typeface="+mn-ea"/>
            </a:endParaRPr>
          </a:p>
          <a:p>
            <a:r>
              <a:rPr lang="zh-CN" spc="-50" dirty="0">
                <a:latin typeface="Arial" panose="020B0604020202020204"/>
                <a:cs typeface="Arial" panose="020B0604020202020204"/>
                <a:sym typeface="+mn-ea"/>
              </a:rPr>
              <a:t>而经由分子动力学的模拟，可以得到</a:t>
            </a:r>
            <a:r>
              <a:rPr lang="zh-CN"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对应 </a:t>
            </a:r>
            <a:r>
              <a:rPr lang="en-US" altLang="zh-CN"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H </a:t>
            </a:r>
            <a:r>
              <a:rPr lang="zh-CN" altLang="en-US"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势阱的 </a:t>
            </a:r>
            <a:r>
              <a:rPr lang="en-US" altLang="zh-CN"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H </a:t>
            </a:r>
            <a:r>
              <a:rPr lang="zh-CN" altLang="en-US"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结合能</a:t>
            </a:r>
            <a:r>
              <a:rPr lang="zh-CN" spc="-50" dirty="0">
                <a:latin typeface="Arial" panose="020B0604020202020204"/>
                <a:cs typeface="Arial" panose="020B0604020202020204"/>
                <a:sym typeface="+mn-ea"/>
              </a:rPr>
              <a:t>数据，以作为机器学习模型的目标特征</a:t>
            </a:r>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spc="-50" dirty="0">
                <a:latin typeface="Arial" panose="020B0604020202020204"/>
                <a:cs typeface="Arial" panose="020B0604020202020204"/>
                <a:sym typeface="+mn-ea"/>
              </a:rPr>
              <a:t>在分类方面，我们主要从公开的数据集中获取</a:t>
            </a:r>
            <a:r>
              <a:rPr lang="zh-CN" altLang="en-US" spc="-50" dirty="0">
                <a:latin typeface="Arial" panose="020B0604020202020204"/>
                <a:cs typeface="Arial" panose="020B0604020202020204"/>
                <a:sym typeface="+mn-ea"/>
              </a:rPr>
              <a:t>可能的理想</a:t>
            </a:r>
            <a:r>
              <a:rPr lang="zh-CN" altLang="en-US" spc="-50" dirty="0">
                <a:latin typeface="Arial" panose="020B0604020202020204"/>
                <a:cs typeface="Arial" panose="020B0604020202020204"/>
                <a:sym typeface="+mn-ea"/>
              </a:rPr>
              <a:t>多面体构型，如上图所示</a:t>
            </a:r>
            <a:endParaRPr lang="zh-CN" altLang="en-US" spc="-50" dirty="0">
              <a:latin typeface="Arial" panose="020B0604020202020204"/>
              <a:cs typeface="Arial" panose="020B0604020202020204"/>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pc="-50" dirty="0">
                <a:latin typeface="Arial" panose="020B0604020202020204"/>
                <a:cs typeface="Arial" panose="020B0604020202020204"/>
                <a:sym typeface="+mn-ea"/>
              </a:rPr>
              <a:t>然后我们利用匹配算法计算理想和实际多面体的均方误差，取 </a:t>
            </a:r>
            <a:r>
              <a:rPr lang="zh-CN" altLang="en-US" spc="-50" dirty="0">
                <a:latin typeface="Arial" panose="020B0604020202020204"/>
                <a:cs typeface="Arial" panose="020B0604020202020204"/>
                <a:sym typeface="+mn-ea"/>
              </a:rPr>
              <a:t>均方误差</a:t>
            </a:r>
            <a:r>
              <a:rPr lang="en-US" altLang="zh-CN" spc="-50" dirty="0">
                <a:latin typeface="Arial" panose="020B0604020202020204"/>
                <a:cs typeface="Arial" panose="020B0604020202020204"/>
                <a:sym typeface="+mn-ea"/>
              </a:rPr>
              <a:t> </a:t>
            </a:r>
            <a:r>
              <a:rPr lang="zh-CN" altLang="en-US" spc="-50" dirty="0">
                <a:latin typeface="Arial" panose="020B0604020202020204"/>
                <a:cs typeface="Arial" panose="020B0604020202020204"/>
                <a:sym typeface="+mn-ea"/>
              </a:rPr>
              <a:t>最小者为匹配到的多面体</a:t>
            </a:r>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a:p>
            <a:r>
              <a:rPr lang="zh-CN" altLang="en-US" spc="-50" dirty="0">
                <a:latin typeface="Arial" panose="020B0604020202020204"/>
                <a:cs typeface="Arial" panose="020B0604020202020204"/>
                <a:sym typeface="+mn-ea"/>
              </a:rPr>
              <a:t>与此同时，我们还能计算得到这些多面体的畸变程度，用 </a:t>
            </a:r>
            <a:r>
              <a:rPr lang="zh-CN" altLang="en-US" spc="-50" dirty="0">
                <a:latin typeface="Arial" panose="020B0604020202020204"/>
                <a:cs typeface="Arial" panose="020B0604020202020204"/>
                <a:sym typeface="+mn-ea"/>
              </a:rPr>
              <a:t>均方误差 </a:t>
            </a:r>
            <a:r>
              <a:rPr lang="zh-CN" altLang="en-US" spc="-50" dirty="0">
                <a:latin typeface="Arial" panose="020B0604020202020204"/>
                <a:cs typeface="Arial" panose="020B0604020202020204"/>
                <a:sym typeface="+mn-ea"/>
              </a:rPr>
              <a:t>或者自由</a:t>
            </a:r>
            <a:r>
              <a:rPr lang="zh-CN" altLang="en-US" spc="-50" dirty="0">
                <a:latin typeface="Arial" panose="020B0604020202020204"/>
                <a:cs typeface="Arial" panose="020B0604020202020204"/>
                <a:sym typeface="+mn-ea"/>
              </a:rPr>
              <a:t>体积变化率</a:t>
            </a:r>
            <a:r>
              <a:rPr lang="zh-CN" altLang="en-US" spc="-50" dirty="0">
                <a:latin typeface="Arial" panose="020B0604020202020204"/>
                <a:cs typeface="Arial" panose="020B0604020202020204"/>
                <a:sym typeface="+mn-ea"/>
              </a:rPr>
              <a:t> </a:t>
            </a:r>
            <a:r>
              <a:rPr lang="en-US" altLang="zh-CN" spc="-50" dirty="0">
                <a:latin typeface="Arial" panose="020B0604020202020204"/>
                <a:cs typeface="Arial" panose="020B0604020202020204"/>
                <a:sym typeface="+mn-ea"/>
              </a:rPr>
              <a:t>dV/V </a:t>
            </a:r>
            <a:r>
              <a:rPr lang="zh-CN" altLang="en-US" spc="-50" dirty="0">
                <a:latin typeface="Arial" panose="020B0604020202020204"/>
                <a:cs typeface="Arial" panose="020B0604020202020204"/>
                <a:sym typeface="+mn-ea"/>
              </a:rPr>
              <a:t>表示。</a:t>
            </a:r>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mj-lt"/>
                <a:ea typeface="+mj-ea"/>
                <a:cs typeface="+mj-lt"/>
                <a:sym typeface="+mn-ea"/>
              </a:rPr>
              <a:t>上图是我们经由分子动力学计算得到的数据，可以看出，不同种类多面体 </a:t>
            </a:r>
            <a:r>
              <a:rPr lang="en-US" altLang="zh-CN">
                <a:latin typeface="+mj-lt"/>
                <a:ea typeface="+mj-ea"/>
                <a:cs typeface="+mj-lt"/>
                <a:sym typeface="+mn-ea"/>
              </a:rPr>
              <a:t>H </a:t>
            </a:r>
            <a:r>
              <a:rPr lang="zh-CN" altLang="en-US">
                <a:latin typeface="+mj-lt"/>
                <a:ea typeface="+mj-ea"/>
                <a:cs typeface="+mj-lt"/>
                <a:sym typeface="+mn-ea"/>
              </a:rPr>
              <a:t>偏聚位点 </a:t>
            </a:r>
            <a:r>
              <a:rPr lang="en-US" altLang="zh-CN">
                <a:latin typeface="+mj-lt"/>
                <a:ea typeface="+mj-ea"/>
                <a:cs typeface="+mj-lt"/>
                <a:sym typeface="+mn-ea"/>
              </a:rPr>
              <a:t>H </a:t>
            </a:r>
            <a:r>
              <a:rPr lang="zh-CN" altLang="en-US">
                <a:latin typeface="+mj-lt"/>
                <a:ea typeface="+mj-ea"/>
                <a:cs typeface="+mj-lt"/>
                <a:sym typeface="+mn-ea"/>
              </a:rPr>
              <a:t>偏聚能有一定聚类特征，且受到 畸变程度 </a:t>
            </a:r>
            <a:r>
              <a:rPr lang="zh-CN" altLang="en-US">
                <a:latin typeface="+mj-lt"/>
                <a:ea typeface="+mj-ea"/>
                <a:cs typeface="+mj-lt"/>
                <a:sym typeface="+mn-ea"/>
              </a:rPr>
              <a:t>等几何特征的影响</a:t>
            </a:r>
            <a:endParaRPr lang="zh-CN" altLang="en-US">
              <a:latin typeface="+mj-lt"/>
              <a:ea typeface="+mj-ea"/>
              <a:cs typeface="+mj-lt"/>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spc="-50" dirty="0">
                <a:latin typeface="Arial" panose="020B0604020202020204" pitchFamily="34" charset="0"/>
                <a:ea typeface="FZDaHei-B02S" panose="02000000000000000000" charset="-122"/>
                <a:cs typeface="Arial" panose="020B0604020202020204" pitchFamily="34" charset="0"/>
                <a:sym typeface="+mn-ea"/>
              </a:rPr>
              <a:t>在预测方面，我们使用了 </a:t>
            </a:r>
            <a:r>
              <a:rPr lang="en-US" altLang="zh-CN" b="1" spc="-50" dirty="0">
                <a:latin typeface="Arial" panose="020B0604020202020204" pitchFamily="34" charset="0"/>
                <a:ea typeface="FZDaHei-B02S" panose="02000000000000000000" charset="-122"/>
                <a:cs typeface="Arial" panose="020B0604020202020204" pitchFamily="34" charset="0"/>
                <a:sym typeface="+mn-ea"/>
              </a:rPr>
              <a:t>RF </a:t>
            </a:r>
            <a:r>
              <a:rPr lang="zh-CN" altLang="en-US" b="1" spc="-50" dirty="0">
                <a:latin typeface="Arial" panose="020B0604020202020204" pitchFamily="34" charset="0"/>
                <a:ea typeface="FZDaHei-B02S" panose="02000000000000000000" charset="-122"/>
                <a:cs typeface="Arial" panose="020B0604020202020204" pitchFamily="34" charset="0"/>
                <a:sym typeface="+mn-ea"/>
              </a:rPr>
              <a:t>随机森林算法，主要是因为它可以处理高维数据，且能得到特征重要性的排序</a:t>
            </a:r>
            <a:endParaRPr lang="zh-CN" altLang="en-US" b="1" spc="-50" dirty="0">
              <a:latin typeface="Arial" panose="020B0604020202020204" pitchFamily="34" charset="0"/>
              <a:ea typeface="FZDaHei-B02S" panose="02000000000000000000" charset="-122"/>
              <a:cs typeface="Arial" panose="020B0604020202020204" pitchFamily="34" charset="0"/>
              <a:sym typeface="+mn-ea"/>
            </a:endParaRPr>
          </a:p>
          <a:p>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a:p>
            <a:r>
              <a:rPr lang="zh-CN" spc="-50" dirty="0">
                <a:latin typeface="Arial" panose="020B0604020202020204"/>
                <a:cs typeface="Arial" panose="020B0604020202020204"/>
                <a:sym typeface="+mn-ea"/>
              </a:rPr>
              <a:t>下面是我们对以上的数据</a:t>
            </a:r>
            <a:r>
              <a:rPr lang="zh-CN" spc="-50" dirty="0">
                <a:latin typeface="Arial" panose="020B0604020202020204"/>
                <a:cs typeface="Arial" panose="020B0604020202020204"/>
                <a:sym typeface="+mn-ea"/>
              </a:rPr>
              <a:t>应用随机森林</a:t>
            </a:r>
            <a:r>
              <a:rPr lang="zh-CN" altLang="en-US" spc="-50" dirty="0">
                <a:latin typeface="Arial" panose="020B0604020202020204"/>
                <a:cs typeface="Arial" panose="020B0604020202020204"/>
                <a:sym typeface="+mn-ea"/>
              </a:rPr>
              <a:t>算法的初步计算结果，对</a:t>
            </a:r>
            <a:r>
              <a:rPr lang="zh-CN" altLang="en-US" spc="-50" dirty="0">
                <a:latin typeface="Arial" panose="020B0604020202020204"/>
                <a:cs typeface="Arial" panose="020B0604020202020204"/>
                <a:sym typeface="+mn-ea"/>
              </a:rPr>
              <a:t>交叉检验</a:t>
            </a:r>
            <a:r>
              <a:rPr lang="zh-CN" altLang="en-US" spc="-50" dirty="0">
                <a:latin typeface="Arial" panose="020B0604020202020204"/>
                <a:cs typeface="Arial" panose="020B0604020202020204"/>
                <a:sym typeface="+mn-ea"/>
              </a:rPr>
              <a:t>结果进行线性拟合</a:t>
            </a:r>
            <a:r>
              <a:rPr lang="zh-CN" altLang="en-US" spc="-50" dirty="0">
                <a:latin typeface="Arial" panose="020B0604020202020204"/>
                <a:cs typeface="Arial" panose="020B0604020202020204"/>
                <a:sym typeface="+mn-ea"/>
              </a:rPr>
              <a:t>可以看到，这个模型</a:t>
            </a:r>
            <a:r>
              <a:rPr lang="zh-CN" spc="-50" dirty="0">
                <a:latin typeface="Arial" panose="020B0604020202020204"/>
                <a:cs typeface="Arial" panose="020B0604020202020204"/>
                <a:sym typeface="+mn-ea"/>
              </a:rPr>
              <a:t>在训练集和测试集上表示一致</a:t>
            </a:r>
            <a:r>
              <a:rPr lang="zh-CN" spc="-50" dirty="0">
                <a:latin typeface="Arial" panose="020B0604020202020204"/>
                <a:cs typeface="Arial" panose="020B0604020202020204"/>
                <a:sym typeface="+mn-ea"/>
              </a:rPr>
              <a:t>，因而具有一定的预测能力。</a:t>
            </a:r>
            <a:endParaRPr lang="zh-CN" spc="-50" dirty="0">
              <a:latin typeface="Arial" panose="020B0604020202020204"/>
              <a:cs typeface="Arial" panose="020B0604020202020204"/>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spc="-50" dirty="0">
                <a:latin typeface="Arial" panose="020B0604020202020204"/>
                <a:cs typeface="Arial" panose="020B0604020202020204"/>
                <a:sym typeface="+mn-ea"/>
              </a:rPr>
              <a:t>下面是结果的重要性排序，可以看到，多面体的体积、面数、顶点数占了一部分比重，而 多面体中心距</a:t>
            </a:r>
            <a:r>
              <a:rPr lang="zh-CN" spc="-50" dirty="0">
                <a:latin typeface="Arial" panose="020B0604020202020204"/>
                <a:cs typeface="Arial" panose="020B0604020202020204"/>
                <a:sym typeface="+mn-ea"/>
              </a:rPr>
              <a:t>最近邻原子距离 的比重最大，多面体的畸变程度其次</a:t>
            </a:r>
            <a:endParaRPr lang="zh-CN" spc="-50" dirty="0">
              <a:latin typeface="Arial" panose="020B0604020202020204"/>
              <a:cs typeface="Arial" panose="020B0604020202020204"/>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b="1" spc="-50" dirty="0">
                <a:latin typeface="Arial" panose="020B0604020202020204"/>
                <a:cs typeface="Arial" panose="020B0604020202020204"/>
                <a:sym typeface="+mn-ea"/>
              </a:rPr>
              <a:t>综上所述：</a:t>
            </a:r>
            <a:endParaRPr lang="zh-CN" b="1" spc="-50" dirty="0">
              <a:latin typeface="Arial" panose="020B0604020202020204"/>
              <a:cs typeface="Arial" panose="020B0604020202020204"/>
              <a:sym typeface="+mn-ea"/>
            </a:endParaRPr>
          </a:p>
          <a:p>
            <a:r>
              <a:rPr lang="zh-CN" spc="-50" dirty="0">
                <a:latin typeface="Arial" panose="020B0604020202020204"/>
                <a:cs typeface="Arial" panose="020B0604020202020204"/>
                <a:sym typeface="+mn-ea"/>
              </a:rPr>
              <a:t>本研究</a:t>
            </a:r>
            <a:r>
              <a:rPr lang="zh-CN" b="1" spc="-50" dirty="0">
                <a:latin typeface="Arial" panose="020B0604020202020204"/>
                <a:cs typeface="Arial" panose="020B0604020202020204"/>
                <a:sym typeface="+mn-ea"/>
              </a:rPr>
              <a:t>实现了一种材料结构信息识别的算法</a:t>
            </a:r>
            <a:r>
              <a:rPr lang="zh-CN" spc="-50" dirty="0">
                <a:latin typeface="Arial" panose="020B0604020202020204"/>
                <a:cs typeface="Arial" panose="020B0604020202020204"/>
                <a:sym typeface="+mn-ea"/>
              </a:rPr>
              <a:t>，能够广泛地适用于材料微观结构分析领域；</a:t>
            </a:r>
            <a:endParaRPr lang="zh-CN" spc="-50" dirty="0">
              <a:latin typeface="Arial" panose="020B0604020202020204"/>
              <a:cs typeface="Arial" panose="020B0604020202020204"/>
              <a:sym typeface="+mn-ea"/>
            </a:endParaRPr>
          </a:p>
          <a:p>
            <a:r>
              <a:rPr lang="zh-CN" spc="-50" dirty="0">
                <a:latin typeface="Arial" panose="020B0604020202020204"/>
                <a:cs typeface="Arial" panose="020B0604020202020204"/>
                <a:sym typeface="+mn-ea"/>
              </a:rPr>
              <a:t>并选取若干低能量晶界计算作为研究对象，</a:t>
            </a:r>
            <a:r>
              <a:rPr lang="zh-CN" b="1" spc="-50" dirty="0">
                <a:latin typeface="Arial" panose="020B0604020202020204"/>
                <a:cs typeface="Arial" panose="020B0604020202020204"/>
                <a:sym typeface="+mn-ea"/>
              </a:rPr>
              <a:t>构建了一个自下而上的材料氢脆性质预测模型</a:t>
            </a:r>
            <a:r>
              <a:rPr lang="zh-CN" spc="-50" dirty="0">
                <a:latin typeface="Arial" panose="020B0604020202020204"/>
                <a:cs typeface="Arial" panose="020B0604020202020204"/>
                <a:sym typeface="+mn-ea"/>
              </a:rPr>
              <a:t>，为可能的耐氢脆晶界工程奠定了基础</a:t>
            </a:r>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a:p>
            <a:r>
              <a:rPr lang="zh-CN" b="1" spc="-50" dirty="0">
                <a:latin typeface="Arial" panose="020B0604020202020204"/>
                <a:cs typeface="Arial" panose="020B0604020202020204"/>
                <a:sym typeface="+mn-ea"/>
              </a:rPr>
              <a:t>当然本研究还存在这若干不足：</a:t>
            </a:r>
            <a:endParaRPr lang="zh-CN" b="1" spc="-50" dirty="0">
              <a:latin typeface="Arial" panose="020B0604020202020204"/>
              <a:cs typeface="Arial" panose="020B0604020202020204"/>
              <a:sym typeface="+mn-ea"/>
            </a:endParaRPr>
          </a:p>
          <a:p>
            <a:r>
              <a:rPr lang="en-US" altLang="zh-CN">
                <a:latin typeface="FZDaHei-B02S" panose="02000000000000000000" charset="-122"/>
                <a:ea typeface="FZDaHei-B02S" panose="02000000000000000000" charset="-122"/>
                <a:cs typeface="FZDaHei-B02S" panose="02000000000000000000" charset="-122"/>
                <a:sym typeface="+mn-ea"/>
              </a:rPr>
              <a:t>1. </a:t>
            </a:r>
            <a:r>
              <a:rPr lang="zh-CN" altLang="en-US">
                <a:latin typeface="FZDaHei-B02S" panose="02000000000000000000" charset="-122"/>
                <a:ea typeface="FZDaHei-B02S" panose="02000000000000000000" charset="-122"/>
                <a:cs typeface="FZDaHei-B02S" panose="02000000000000000000" charset="-122"/>
                <a:sym typeface="+mn-ea"/>
              </a:rPr>
              <a:t>首先我们目前</a:t>
            </a:r>
            <a:r>
              <a:rPr lang="zh-CN" altLang="en-US" b="1">
                <a:latin typeface="FZDaHei-B02S" panose="02000000000000000000" charset="-122"/>
                <a:ea typeface="FZDaHei-B02S" panose="02000000000000000000" charset="-122"/>
                <a:cs typeface="FZDaHei-B02S" panose="02000000000000000000" charset="-122"/>
                <a:sym typeface="+mn-ea"/>
              </a:rPr>
              <a:t>只关注了</a:t>
            </a:r>
            <a:r>
              <a:rPr lang="zh-CN" altLang="en-US" b="1">
                <a:latin typeface="FZDaHei-B02S" panose="02000000000000000000" charset="-122"/>
                <a:ea typeface="FZDaHei-B02S" panose="02000000000000000000" charset="-122"/>
                <a:cs typeface="FZDaHei-B02S" panose="02000000000000000000" charset="-122"/>
                <a:sym typeface="+mn-ea"/>
              </a:rPr>
              <a:t>低能量的稳定晶界</a:t>
            </a:r>
            <a:r>
              <a:rPr lang="zh-CN" altLang="en-US">
                <a:latin typeface="FZDaHei-B02S" panose="02000000000000000000" charset="-122"/>
                <a:ea typeface="FZDaHei-B02S" panose="02000000000000000000" charset="-122"/>
                <a:cs typeface="FZDaHei-B02S" panose="02000000000000000000" charset="-122"/>
                <a:sym typeface="+mn-ea"/>
              </a:rPr>
              <a:t>，但是</a:t>
            </a:r>
            <a:r>
              <a:rPr lang="zh-CN" altLang="en-US">
                <a:latin typeface="FZDaHei-B02S" panose="02000000000000000000" charset="-122"/>
                <a:ea typeface="FZDaHei-B02S" panose="02000000000000000000" charset="-122"/>
                <a:cs typeface="FZDaHei-B02S" panose="02000000000000000000" charset="-122"/>
                <a:sym typeface="+mn-ea"/>
              </a:rPr>
              <a:t>高能量的无序晶界在 </a:t>
            </a:r>
            <a:r>
              <a:rPr lang="en-US" altLang="zh-CN">
                <a:latin typeface="FZDaHei-B02S" panose="02000000000000000000" charset="-122"/>
                <a:ea typeface="FZDaHei-B02S" panose="02000000000000000000" charset="-122"/>
                <a:cs typeface="FZDaHei-B02S" panose="02000000000000000000" charset="-122"/>
                <a:sym typeface="+mn-ea"/>
              </a:rPr>
              <a:t>H </a:t>
            </a:r>
            <a:r>
              <a:rPr lang="zh-CN" altLang="en-US">
                <a:latin typeface="FZDaHei-B02S" panose="02000000000000000000" charset="-122"/>
                <a:ea typeface="FZDaHei-B02S" panose="02000000000000000000" charset="-122"/>
                <a:cs typeface="FZDaHei-B02S" panose="02000000000000000000" charset="-122"/>
                <a:sym typeface="+mn-ea"/>
              </a:rPr>
              <a:t>扩散中扮演更重要的作用，值得继续研究。</a:t>
            </a:r>
            <a:endParaRPr lang="zh-CN" altLang="en-US">
              <a:latin typeface="FZDaHei-B02S" panose="02000000000000000000" charset="-122"/>
              <a:ea typeface="FZDaHei-B02S" panose="02000000000000000000" charset="-122"/>
              <a:cs typeface="FZDaHei-B02S" panose="02000000000000000000" charset="-122"/>
              <a:sym typeface="+mn-ea"/>
            </a:endParaRPr>
          </a:p>
          <a:p>
            <a:r>
              <a:rPr lang="en-US" altLang="zh-CN">
                <a:latin typeface="FZDaHei-B02S" panose="02000000000000000000" charset="-122"/>
                <a:ea typeface="FZDaHei-B02S" panose="02000000000000000000" charset="-122"/>
                <a:cs typeface="FZDaHei-B02S" panose="02000000000000000000" charset="-122"/>
                <a:sym typeface="+mn-ea"/>
              </a:rPr>
              <a:t>2. </a:t>
            </a:r>
            <a:r>
              <a:rPr lang="zh-CN" altLang="en-US">
                <a:latin typeface="FZDaHei-B02S" panose="02000000000000000000" charset="-122"/>
                <a:ea typeface="FZDaHei-B02S" panose="02000000000000000000" charset="-122"/>
                <a:cs typeface="FZDaHei-B02S" panose="02000000000000000000" charset="-122"/>
                <a:sym typeface="+mn-ea"/>
              </a:rPr>
              <a:t>其次，当前</a:t>
            </a:r>
            <a:r>
              <a:rPr lang="zh-CN" altLang="en-US" b="1">
                <a:latin typeface="FZDaHei-B02S" panose="02000000000000000000" charset="-122"/>
                <a:ea typeface="FZDaHei-B02S" panose="02000000000000000000" charset="-122"/>
                <a:cs typeface="FZDaHei-B02S" panose="02000000000000000000" charset="-122"/>
                <a:sym typeface="+mn-ea"/>
              </a:rPr>
              <a:t>提取的结构信息仍然太少</a:t>
            </a:r>
            <a:r>
              <a:rPr lang="zh-CN" altLang="en-US">
                <a:latin typeface="FZDaHei-B02S" panose="02000000000000000000" charset="-122"/>
                <a:ea typeface="FZDaHei-B02S" panose="02000000000000000000" charset="-122"/>
                <a:cs typeface="FZDaHei-B02S" panose="02000000000000000000" charset="-122"/>
                <a:sym typeface="+mn-ea"/>
              </a:rPr>
              <a:t>，需要</a:t>
            </a:r>
            <a:r>
              <a:rPr lang="zh-CN" altLang="en-US">
                <a:latin typeface="FZDaHei-B02S" panose="02000000000000000000" charset="-122"/>
                <a:ea typeface="FZDaHei-B02S" panose="02000000000000000000" charset="-122"/>
                <a:cs typeface="FZDaHei-B02S" panose="02000000000000000000" charset="-122"/>
                <a:sym typeface="+mn-ea"/>
              </a:rPr>
              <a:t>获取更多几何信息以解决机器</a:t>
            </a:r>
            <a:r>
              <a:rPr lang="zh-CN" altLang="en-US">
                <a:latin typeface="FZDaHei-B02S" panose="02000000000000000000" charset="-122"/>
                <a:ea typeface="FZDaHei-B02S" panose="02000000000000000000" charset="-122"/>
                <a:cs typeface="FZDaHei-B02S" panose="02000000000000000000" charset="-122"/>
                <a:sym typeface="+mn-ea"/>
              </a:rPr>
              <a:t>学习中的欠拟合问题。</a:t>
            </a:r>
            <a:endParaRPr lang="zh-CN" altLang="en-US">
              <a:latin typeface="FZDaHei-B02S" panose="02000000000000000000" charset="-122"/>
              <a:ea typeface="FZDaHei-B02S" panose="02000000000000000000" charset="-122"/>
              <a:cs typeface="FZDaHei-B02S" panose="02000000000000000000" charset="-122"/>
              <a:sym typeface="+mn-ea"/>
            </a:endParaRPr>
          </a:p>
          <a:p>
            <a:r>
              <a:rPr lang="en-US" altLang="zh-CN">
                <a:latin typeface="FZDaHei-B02S" panose="02000000000000000000" charset="-122"/>
                <a:ea typeface="FZDaHei-B02S" panose="02000000000000000000" charset="-122"/>
                <a:cs typeface="FZDaHei-B02S" panose="02000000000000000000" charset="-122"/>
                <a:sym typeface="+mn-ea"/>
              </a:rPr>
              <a:t>3. </a:t>
            </a:r>
            <a:r>
              <a:rPr lang="zh-CN" altLang="en-US">
                <a:latin typeface="FZDaHei-B02S" panose="02000000000000000000" charset="-122"/>
                <a:ea typeface="FZDaHei-B02S" panose="02000000000000000000" charset="-122"/>
                <a:cs typeface="FZDaHei-B02S" panose="02000000000000000000" charset="-122"/>
                <a:sym typeface="+mn-ea"/>
              </a:rPr>
              <a:t>第三我们还将尝试</a:t>
            </a:r>
            <a:r>
              <a:rPr lang="zh-CN" altLang="en-US" b="1">
                <a:latin typeface="FZDaHei-B02S" panose="02000000000000000000" charset="-122"/>
                <a:ea typeface="FZDaHei-B02S" panose="02000000000000000000" charset="-122"/>
                <a:cs typeface="FZDaHei-B02S" panose="02000000000000000000" charset="-122"/>
                <a:sym typeface="+mn-ea"/>
              </a:rPr>
              <a:t>将模拟拓展到包括 </a:t>
            </a:r>
            <a:r>
              <a:rPr lang="en-US" altLang="zh-CN" b="1">
                <a:latin typeface="FZDaHei-B02S" panose="02000000000000000000" charset="-122"/>
                <a:ea typeface="FZDaHei-B02S" panose="02000000000000000000" charset="-122"/>
                <a:cs typeface="FZDaHei-B02S" panose="02000000000000000000" charset="-122"/>
                <a:sym typeface="+mn-ea"/>
              </a:rPr>
              <a:t>Ni</a:t>
            </a:r>
            <a:r>
              <a:rPr lang="zh-CN" altLang="en-US" b="1">
                <a:latin typeface="FZDaHei-B02S" panose="02000000000000000000" charset="-122"/>
                <a:ea typeface="FZDaHei-B02S" panose="02000000000000000000" charset="-122"/>
                <a:cs typeface="FZDaHei-B02S" panose="02000000000000000000" charset="-122"/>
                <a:sym typeface="+mn-ea"/>
              </a:rPr>
              <a:t>、</a:t>
            </a:r>
            <a:r>
              <a:rPr lang="en-US" altLang="zh-CN" b="1">
                <a:latin typeface="FZDaHei-B02S" panose="02000000000000000000" charset="-122"/>
                <a:ea typeface="FZDaHei-B02S" panose="02000000000000000000" charset="-122"/>
                <a:cs typeface="FZDaHei-B02S" panose="02000000000000000000" charset="-122"/>
                <a:sym typeface="+mn-ea"/>
              </a:rPr>
              <a:t>Cu </a:t>
            </a:r>
            <a:r>
              <a:rPr lang="zh-CN" altLang="en-US" b="1">
                <a:latin typeface="FZDaHei-B02S" panose="02000000000000000000" charset="-122"/>
                <a:ea typeface="FZDaHei-B02S" panose="02000000000000000000" charset="-122"/>
                <a:cs typeface="FZDaHei-B02S" panose="02000000000000000000" charset="-122"/>
                <a:sym typeface="+mn-ea"/>
              </a:rPr>
              <a:t>等元素的其他 多相体系</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spc="-50" dirty="0">
              <a:latin typeface="Arial" panose="020B0604020202020204"/>
              <a:cs typeface="Arial" panose="020B0604020202020204"/>
              <a:sym typeface="+mn-ea"/>
            </a:endParaRPr>
          </a:p>
          <a:p>
            <a:r>
              <a:rPr lang="en-US" altLang="zh-CN">
                <a:latin typeface="FZDaHei-B02S" panose="02000000000000000000" charset="-122"/>
                <a:ea typeface="FZDaHei-B02S" panose="02000000000000000000" charset="-122"/>
                <a:cs typeface="FZDaHei-B02S" panose="02000000000000000000" charset="-122"/>
                <a:sym typeface="+mn-ea"/>
              </a:rPr>
              <a:t>###4. </a:t>
            </a:r>
            <a:r>
              <a:rPr lang="zh-CN" altLang="en-US">
                <a:latin typeface="FZDaHei-B02S" panose="02000000000000000000" charset="-122"/>
                <a:ea typeface="FZDaHei-B02S" panose="02000000000000000000" charset="-122"/>
                <a:cs typeface="FZDaHei-B02S" panose="02000000000000000000" charset="-122"/>
                <a:sym typeface="+mn-ea"/>
              </a:rPr>
              <a:t>已经从理论上找到了畸变程度（</a:t>
            </a:r>
            <a:r>
              <a:rPr lang="en-US" altLang="zh-CN">
                <a:latin typeface="FZDaHei-B02S" panose="02000000000000000000" charset="-122"/>
                <a:ea typeface="FZDaHei-B02S" panose="02000000000000000000" charset="-122"/>
                <a:cs typeface="FZDaHei-B02S" panose="02000000000000000000" charset="-122"/>
                <a:sym typeface="+mn-ea"/>
              </a:rPr>
              <a:t>RMSD</a:t>
            </a:r>
            <a:r>
              <a:rPr lang="zh-CN" altLang="en-US">
                <a:latin typeface="FZDaHei-B02S" panose="02000000000000000000" charset="-122"/>
                <a:ea typeface="FZDaHei-B02S" panose="02000000000000000000" charset="-122"/>
                <a:cs typeface="FZDaHei-B02S" panose="02000000000000000000" charset="-122"/>
                <a:sym typeface="+mn-ea"/>
              </a:rPr>
              <a:t>、</a:t>
            </a:r>
            <a:r>
              <a:rPr lang="en-US" altLang="zh-CN">
                <a:latin typeface="FZDaHei-B02S" panose="02000000000000000000" charset="-122"/>
                <a:ea typeface="FZDaHei-B02S" panose="02000000000000000000" charset="-122"/>
                <a:cs typeface="FZDaHei-B02S" panose="02000000000000000000" charset="-122"/>
                <a:sym typeface="+mn-ea"/>
              </a:rPr>
              <a:t>dV/V</a:t>
            </a:r>
            <a:r>
              <a:rPr lang="zh-CN" altLang="en-US">
                <a:latin typeface="FZDaHei-B02S" panose="02000000000000000000" charset="-122"/>
                <a:ea typeface="FZDaHei-B02S" panose="02000000000000000000" charset="-122"/>
                <a:cs typeface="FZDaHei-B02S" panose="02000000000000000000" charset="-122"/>
                <a:sym typeface="+mn-ea"/>
              </a:rPr>
              <a:t>）对偏聚能产生影响的原因，正尝试用公式描述多面体最近邻距离对 </a:t>
            </a:r>
            <a:r>
              <a:rPr lang="en-US" altLang="zh-CN">
                <a:latin typeface="FZDaHei-B02S" panose="02000000000000000000" charset="-122"/>
                <a:ea typeface="FZDaHei-B02S" panose="02000000000000000000" charset="-122"/>
                <a:cs typeface="FZDaHei-B02S" panose="02000000000000000000" charset="-122"/>
                <a:sym typeface="+mn-ea"/>
              </a:rPr>
              <a:t>GB </a:t>
            </a:r>
            <a:r>
              <a:rPr lang="zh-CN" altLang="en-US">
                <a:latin typeface="FZDaHei-B02S" panose="02000000000000000000" charset="-122"/>
                <a:ea typeface="FZDaHei-B02S" panose="02000000000000000000" charset="-122"/>
                <a:cs typeface="FZDaHei-B02S" panose="02000000000000000000" charset="-122"/>
                <a:sym typeface="+mn-ea"/>
              </a:rPr>
              <a:t>处 </a:t>
            </a:r>
            <a:r>
              <a:rPr lang="en-US" altLang="zh-CN">
                <a:latin typeface="FZDaHei-B02S" panose="02000000000000000000" charset="-122"/>
                <a:ea typeface="FZDaHei-B02S" panose="02000000000000000000" charset="-122"/>
                <a:cs typeface="FZDaHei-B02S" panose="02000000000000000000" charset="-122"/>
                <a:sym typeface="+mn-ea"/>
              </a:rPr>
              <a:t>H </a:t>
            </a:r>
            <a:r>
              <a:rPr lang="zh-CN" altLang="en-US">
                <a:latin typeface="FZDaHei-B02S" panose="02000000000000000000" charset="-122"/>
                <a:ea typeface="FZDaHei-B02S" panose="02000000000000000000" charset="-122"/>
                <a:cs typeface="FZDaHei-B02S" panose="02000000000000000000" charset="-122"/>
                <a:sym typeface="+mn-ea"/>
              </a:rPr>
              <a:t>偏聚能的作用。</a:t>
            </a:r>
            <a:endParaRPr lang="zh-CN" altLang="en-US">
              <a:latin typeface="FZDaHei-B02S" panose="02000000000000000000" charset="-122"/>
              <a:ea typeface="FZDaHei-B02S" panose="02000000000000000000" charset="-122"/>
              <a:cs typeface="FZDaHei-B02S" panose="02000000000000000000" charset="-122"/>
            </a:endParaRPr>
          </a:p>
          <a:p>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氢脆是一个由来已久的问题，在多年的研究中，有关于氢脆的作用机理的理论，下面简单介绍几个</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spc="-50" dirty="0">
                <a:latin typeface="Arial" panose="020B0604020202020204"/>
                <a:cs typeface="Arial" panose="020B0604020202020204"/>
                <a:sym typeface="+mn-ea"/>
              </a:rPr>
              <a:t>但是，使用此模型的主要障碍是如何根据已知的原子坐标来对结构中存在的多面体单元进行识别</a:t>
            </a:r>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a:p>
            <a:r>
              <a:rPr lang="zh-CN" spc="-50" dirty="0">
                <a:latin typeface="Arial" panose="020B0604020202020204"/>
                <a:cs typeface="Arial" panose="020B0604020202020204"/>
                <a:sym typeface="+mn-ea"/>
              </a:rPr>
              <a:t>所以在本研究中，我们实现了一种基于 </a:t>
            </a:r>
            <a:r>
              <a:rPr lang="en-US" altLang="zh-CN" spc="-50" dirty="0">
                <a:latin typeface="Arial" panose="020B0604020202020204"/>
                <a:cs typeface="Arial" panose="020B0604020202020204"/>
                <a:sym typeface="+mn-ea"/>
              </a:rPr>
              <a:t>voronoi </a:t>
            </a:r>
            <a:r>
              <a:rPr lang="zh-CN" altLang="en-US" spc="-50" dirty="0">
                <a:latin typeface="Arial" panose="020B0604020202020204"/>
                <a:cs typeface="Arial" panose="020B0604020202020204"/>
                <a:sym typeface="+mn-ea"/>
              </a:rPr>
              <a:t>图（冯洛诺伊图）的</a:t>
            </a:r>
            <a:r>
              <a:rPr lang="zh-CN" spc="-50" dirty="0">
                <a:latin typeface="Arial" panose="020B0604020202020204"/>
                <a:cs typeface="Arial" panose="020B0604020202020204"/>
                <a:sym typeface="+mn-ea"/>
              </a:rPr>
              <a:t>自动算法，用于识别 fcc 金属系统中的缺陷和相应的多面体结构。</a:t>
            </a:r>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a:p>
            <a:r>
              <a:rPr lang="zh-CN" altLang="en-US" spc="-50" dirty="0">
                <a:latin typeface="FZDaHei-B02S" panose="02000000000000000000" charset="-122"/>
                <a:ea typeface="FZDaHei-B02S" panose="02000000000000000000" charset="-122"/>
                <a:cs typeface="FZDaHei-B02S" panose="02000000000000000000" charset="-122"/>
                <a:sym typeface="+mn-ea"/>
              </a:rPr>
              <a:t>冯洛诺伊图，</a:t>
            </a:r>
            <a:r>
              <a:rPr lang="zh-CN" spc="-50" dirty="0">
                <a:latin typeface="Arial" panose="020B0604020202020204"/>
                <a:cs typeface="Arial" panose="020B0604020202020204"/>
                <a:sym typeface="+mn-ea"/>
              </a:rPr>
              <a:t>也称作狄利克雷镶嵌（Dirichlet tessellation），它的定义是在空间中的有序点集中，所有距离有序点集中某一元素最近的空间点的集合</a:t>
            </a:r>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a:p>
            <a:r>
              <a:rPr lang="zh-CN" spc="-50" dirty="0">
                <a:latin typeface="Arial" panose="020B0604020202020204"/>
                <a:cs typeface="Arial" panose="020B0604020202020204"/>
                <a:sym typeface="+mn-ea"/>
              </a:rPr>
              <a:t>在实际操作中，我们首先</a:t>
            </a:r>
            <a:r>
              <a:rPr lang="zh-CN" b="1">
                <a:latin typeface="FZDaHei-B02S" panose="02000000000000000000" charset="-122"/>
                <a:ea typeface="FZDaHei-B02S" panose="02000000000000000000" charset="-122"/>
                <a:cs typeface="FZDaHei-B02S" panose="02000000000000000000" charset="-122"/>
                <a:sym typeface="+mn-ea"/>
              </a:rPr>
              <a:t>应用 Delaunay 三角剖分算法，</a:t>
            </a:r>
            <a:endParaRPr lang="zh-CN" b="1">
              <a:latin typeface="FZDaHei-B02S" panose="02000000000000000000" charset="-122"/>
              <a:ea typeface="FZDaHei-B02S" panose="02000000000000000000" charset="-122"/>
              <a:cs typeface="FZDaHei-B02S" panose="02000000000000000000" charset="-122"/>
              <a:sym typeface="+mn-ea"/>
            </a:endParaRPr>
          </a:p>
          <a:p>
            <a:endParaRPr lang="zh-CN" b="1" spc="-50" dirty="0">
              <a:latin typeface="FZDaHei-B02S" panose="02000000000000000000" charset="-122"/>
              <a:ea typeface="FZDaHei-B02S" panose="02000000000000000000" charset="-122"/>
              <a:cs typeface="FZDaHei-B02S" panose="02000000000000000000" charset="-122"/>
              <a:sym typeface="+mn-ea"/>
            </a:endParaRPr>
          </a:p>
          <a:p>
            <a:r>
              <a:rPr lang="zh-CN" spc="-50" dirty="0">
                <a:latin typeface="Arial" panose="020B0604020202020204"/>
                <a:cs typeface="Arial" panose="020B0604020202020204"/>
                <a:sym typeface="+mn-ea"/>
              </a:rPr>
              <a:t>计算每个三角形的外接圆圆心，然后我们找到我们要求的点的邻接三角形，</a:t>
            </a:r>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a:p>
            <a:r>
              <a:rPr lang="zh-CN" spc="-50" dirty="0">
                <a:latin typeface="Arial" panose="020B0604020202020204"/>
                <a:cs typeface="Arial" panose="020B0604020202020204"/>
                <a:sym typeface="+mn-ea"/>
              </a:rPr>
              <a:t>把这些三角形的外接圆圆心连起来就是对应点的</a:t>
            </a:r>
            <a:r>
              <a:rPr lang="zh-CN" altLang="en-US" spc="-50" dirty="0">
                <a:latin typeface="Arial" panose="020B0604020202020204"/>
                <a:cs typeface="Arial" panose="020B0604020202020204"/>
                <a:sym typeface="+mn-ea"/>
              </a:rPr>
              <a:t>冯洛诺伊区域了</a:t>
            </a:r>
            <a:endParaRPr lang="zh-CN" spc="-50" dirty="0">
              <a:latin typeface="Arial" panose="020B0604020202020204"/>
              <a:cs typeface="Arial" panose="020B0604020202020204"/>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spc="-50" dirty="0">
                <a:latin typeface="Arial" panose="020B0604020202020204"/>
                <a:cs typeface="Arial" panose="020B0604020202020204"/>
                <a:sym typeface="+mn-ea"/>
              </a:rPr>
              <a:t>对于一个 </a:t>
            </a:r>
            <a:r>
              <a:rPr lang="en-US" altLang="zh-CN" spc="-50" dirty="0">
                <a:latin typeface="Arial" panose="020B0604020202020204"/>
                <a:cs typeface="Arial" panose="020B0604020202020204"/>
                <a:sym typeface="+mn-ea"/>
              </a:rPr>
              <a:t>3D </a:t>
            </a:r>
            <a:r>
              <a:rPr lang="zh-CN" altLang="en-US" spc="-50" dirty="0">
                <a:latin typeface="Arial" panose="020B0604020202020204"/>
                <a:cs typeface="Arial" panose="020B0604020202020204"/>
                <a:sym typeface="+mn-ea"/>
              </a:rPr>
              <a:t>的 面心立方晶胞点集，通过</a:t>
            </a:r>
            <a:r>
              <a:rPr lang="zh-CN" b="1">
                <a:latin typeface="FZDaHei-B02S" panose="02000000000000000000" charset="-122"/>
                <a:ea typeface="FZDaHei-B02S" panose="02000000000000000000" charset="-122"/>
                <a:cs typeface="FZDaHei-B02S" panose="02000000000000000000" charset="-122"/>
                <a:sym typeface="+mn-ea"/>
              </a:rPr>
              <a:t>前边提到规则，可转化为如图所示的 </a:t>
            </a:r>
            <a:r>
              <a:rPr lang="en-US" altLang="zh-CN" b="1">
                <a:latin typeface="FZDaHei-B02S" panose="02000000000000000000" charset="-122"/>
                <a:ea typeface="FZDaHei-B02S" panose="02000000000000000000" charset="-122"/>
                <a:cs typeface="FZDaHei-B02S" panose="02000000000000000000" charset="-122"/>
                <a:sym typeface="+mn-ea"/>
              </a:rPr>
              <a:t>3D</a:t>
            </a:r>
            <a:r>
              <a:rPr lang="zh-CN" b="1">
                <a:latin typeface="FZDaHei-B02S" panose="02000000000000000000" charset="-122"/>
                <a:ea typeface="FZDaHei-B02S" panose="02000000000000000000" charset="-122"/>
                <a:cs typeface="FZDaHei-B02S" panose="02000000000000000000" charset="-122"/>
                <a:sym typeface="+mn-ea"/>
              </a:rPr>
              <a:t> </a:t>
            </a:r>
            <a:r>
              <a:rPr lang="zh-CN" altLang="en-US" b="1" spc="-50" dirty="0">
                <a:latin typeface="FZDaHei-B02S" panose="02000000000000000000" charset="-122"/>
                <a:ea typeface="FZDaHei-B02S" panose="02000000000000000000" charset="-122"/>
                <a:cs typeface="FZDaHei-B02S" panose="02000000000000000000" charset="-122"/>
                <a:sym typeface="+mn-ea"/>
              </a:rPr>
              <a:t>冯洛诺伊</a:t>
            </a:r>
            <a:r>
              <a:rPr lang="zh-CN" altLang="en-US" b="1">
                <a:latin typeface="FZDaHei-B02S" panose="02000000000000000000" charset="-122"/>
                <a:ea typeface="FZDaHei-B02S" panose="02000000000000000000" charset="-122"/>
                <a:cs typeface="FZDaHei-B02S" panose="02000000000000000000" charset="-122"/>
                <a:sym typeface="+mn-ea"/>
              </a:rPr>
              <a:t>立方体</a:t>
            </a:r>
            <a:endParaRPr lang="zh-CN" altLang="en-US" b="1" spc="-50"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FZDaHei-B02S" panose="02000000000000000000" charset="-122"/>
                <a:ea typeface="FZDaHei-B02S" panose="02000000000000000000" charset="-122"/>
                <a:cs typeface="FZDaHei-B02S" panose="02000000000000000000" charset="-122"/>
                <a:sym typeface="+mn-ea"/>
              </a:rPr>
              <a:t>金属材料是现代工业中不可缺少的一种材料，然而，金属在其使用过程中往往</a:t>
            </a:r>
            <a:r>
              <a:rPr lang="zh-CN" altLang="en-US" b="1">
                <a:latin typeface="FZDaHei-B02S" panose="02000000000000000000" charset="-122"/>
                <a:ea typeface="FZDaHei-B02S" panose="02000000000000000000" charset="-122"/>
                <a:cs typeface="FZDaHei-B02S" panose="02000000000000000000" charset="-122"/>
                <a:sym typeface="+mn-ea"/>
              </a:rPr>
              <a:t>会受到氢脆的威胁。</a:t>
            </a:r>
            <a:endParaRPr lang="zh-CN" altLang="en-US" b="1">
              <a:latin typeface="FZDaHei-B02S" panose="02000000000000000000" charset="-122"/>
              <a:ea typeface="FZDaHei-B02S" panose="02000000000000000000" charset="-122"/>
              <a:cs typeface="FZDaHei-B02S" panose="02000000000000000000" charset="-122"/>
              <a:sym typeface="+mn-ea"/>
            </a:endParaRPr>
          </a:p>
          <a:p>
            <a:endParaRPr lang="zh-CN" altLang="en-US">
              <a:latin typeface="FZDaHei-B02S" panose="02000000000000000000" charset="-122"/>
              <a:ea typeface="FZDaHei-B02S" panose="02000000000000000000" charset="-122"/>
              <a:cs typeface="FZDaHei-B02S" panose="02000000000000000000" charset="-122"/>
              <a:sym typeface="+mn-ea"/>
            </a:endParaRPr>
          </a:p>
          <a:p>
            <a:r>
              <a:rPr lang="zh-CN" altLang="en-US">
                <a:latin typeface="FZDaHei-B02S" panose="02000000000000000000" charset="-122"/>
                <a:ea typeface="FZDaHei-B02S" panose="02000000000000000000" charset="-122"/>
                <a:cs typeface="FZDaHei-B02S" panose="02000000000000000000" charset="-122"/>
                <a:sym typeface="+mn-ea"/>
              </a:rPr>
              <a:t>氢脆（hydrogen embrittlement，HE）是指金属材料在富氢环境中由于氢的作用而造成机械性能（强度）严重退化，发生突然脆断的现象，这对金属的安全使用造成了很大威胁。</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FZDaHei-B02S" panose="02000000000000000000" charset="-122"/>
                <a:ea typeface="FZDaHei-B02S" panose="02000000000000000000" charset="-122"/>
                <a:cs typeface="FZDaHei-B02S" panose="02000000000000000000" charset="-122"/>
                <a:sym typeface="+mn-ea"/>
              </a:rPr>
              <a:t>找到实际多面体和模型多面体之间点集的一一对应的映射关系</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r>
              <a:rPr lang="zh-CN" altLang="en-US" spc="-50" dirty="0">
                <a:latin typeface="FZDaHei-B02S" panose="02000000000000000000" charset="-122"/>
                <a:ea typeface="FZDaHei-B02S" panose="02000000000000000000" charset="-122"/>
                <a:cs typeface="FZDaHei-B02S" panose="02000000000000000000" charset="-122"/>
                <a:sym typeface="+mn-ea"/>
              </a:rPr>
              <a:t>并利用 </a:t>
            </a:r>
            <a:r>
              <a:rPr lang="en-US" altLang="zh-CN">
                <a:latin typeface="FZDaHei-B02S" panose="02000000000000000000" charset="-122"/>
                <a:ea typeface="FZDaHei-B02S" panose="02000000000000000000" charset="-122"/>
                <a:cs typeface="FZDaHei-B02S" panose="02000000000000000000" charset="-122"/>
                <a:sym typeface="+mn-ea"/>
              </a:rPr>
              <a:t>RMSD </a:t>
            </a:r>
            <a:r>
              <a:rPr lang="zh-CN" altLang="en-US">
                <a:latin typeface="FZDaHei-B02S" panose="02000000000000000000" charset="-122"/>
                <a:ea typeface="FZDaHei-B02S" panose="02000000000000000000" charset="-122"/>
                <a:cs typeface="FZDaHei-B02S" panose="02000000000000000000" charset="-122"/>
                <a:sym typeface="+mn-ea"/>
              </a:rPr>
              <a:t>计算偏差</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r>
              <a:rPr lang="zh-CN" altLang="en-US">
                <a:latin typeface="FZDaHei-B02S" panose="02000000000000000000" charset="-122"/>
                <a:ea typeface="FZDaHei-B02S" panose="02000000000000000000" charset="-122"/>
                <a:cs typeface="FZDaHei-B02S" panose="02000000000000000000" charset="-122"/>
                <a:sym typeface="+mn-ea"/>
              </a:rPr>
              <a:t>根据偏差最小的原则确定对应的多面体</a:t>
            </a:r>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FZDaHei-B02S" panose="02000000000000000000" charset="-122"/>
                <a:ea typeface="FZDaHei-B02S" panose="02000000000000000000" charset="-122"/>
                <a:cs typeface="FZDaHei-B02S" panose="02000000000000000000" charset="-122"/>
                <a:sym typeface="+mn-ea"/>
              </a:rPr>
              <a:t>找到实际多面体和模型多面体之间点集的一一对应的映射关系</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r>
              <a:rPr lang="zh-CN" altLang="en-US" spc="-50" dirty="0">
                <a:latin typeface="FZDaHei-B02S" panose="02000000000000000000" charset="-122"/>
                <a:ea typeface="FZDaHei-B02S" panose="02000000000000000000" charset="-122"/>
                <a:cs typeface="FZDaHei-B02S" panose="02000000000000000000" charset="-122"/>
                <a:sym typeface="+mn-ea"/>
              </a:rPr>
              <a:t>并利用 </a:t>
            </a:r>
            <a:r>
              <a:rPr lang="en-US" altLang="zh-CN">
                <a:latin typeface="FZDaHei-B02S" panose="02000000000000000000" charset="-122"/>
                <a:ea typeface="FZDaHei-B02S" panose="02000000000000000000" charset="-122"/>
                <a:cs typeface="FZDaHei-B02S" panose="02000000000000000000" charset="-122"/>
                <a:sym typeface="+mn-ea"/>
              </a:rPr>
              <a:t>RMSD </a:t>
            </a:r>
            <a:r>
              <a:rPr lang="zh-CN" altLang="en-US">
                <a:latin typeface="FZDaHei-B02S" panose="02000000000000000000" charset="-122"/>
                <a:ea typeface="FZDaHei-B02S" panose="02000000000000000000" charset="-122"/>
                <a:cs typeface="FZDaHei-B02S" panose="02000000000000000000" charset="-122"/>
                <a:sym typeface="+mn-ea"/>
              </a:rPr>
              <a:t>计算偏差</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r>
              <a:rPr lang="zh-CN" altLang="en-US">
                <a:latin typeface="FZDaHei-B02S" panose="02000000000000000000" charset="-122"/>
                <a:ea typeface="FZDaHei-B02S" panose="02000000000000000000" charset="-122"/>
                <a:cs typeface="FZDaHei-B02S" panose="02000000000000000000" charset="-122"/>
                <a:sym typeface="+mn-ea"/>
              </a:rPr>
              <a:t>根据偏差最小的原则确定对应的多面体</a:t>
            </a:r>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FZDaHei-B02S" panose="02000000000000000000" charset="-122"/>
                <a:ea typeface="FZDaHei-B02S" panose="02000000000000000000" charset="-122"/>
                <a:cs typeface="FZDaHei-B02S" panose="02000000000000000000" charset="-122"/>
                <a:sym typeface="+mn-ea"/>
              </a:rPr>
              <a:t>找到实际多面体和模型多面体之间点集的一一对应的映射关系</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r>
              <a:rPr lang="zh-CN" altLang="en-US" spc="-50" dirty="0">
                <a:latin typeface="FZDaHei-B02S" panose="02000000000000000000" charset="-122"/>
                <a:ea typeface="FZDaHei-B02S" panose="02000000000000000000" charset="-122"/>
                <a:cs typeface="FZDaHei-B02S" panose="02000000000000000000" charset="-122"/>
                <a:sym typeface="+mn-ea"/>
              </a:rPr>
              <a:t>并利用 </a:t>
            </a:r>
            <a:r>
              <a:rPr lang="en-US" altLang="zh-CN">
                <a:latin typeface="FZDaHei-B02S" panose="02000000000000000000" charset="-122"/>
                <a:ea typeface="FZDaHei-B02S" panose="02000000000000000000" charset="-122"/>
                <a:cs typeface="FZDaHei-B02S" panose="02000000000000000000" charset="-122"/>
                <a:sym typeface="+mn-ea"/>
              </a:rPr>
              <a:t>RMSD </a:t>
            </a:r>
            <a:r>
              <a:rPr lang="zh-CN" altLang="en-US">
                <a:latin typeface="FZDaHei-B02S" panose="02000000000000000000" charset="-122"/>
                <a:ea typeface="FZDaHei-B02S" panose="02000000000000000000" charset="-122"/>
                <a:cs typeface="FZDaHei-B02S" panose="02000000000000000000" charset="-122"/>
                <a:sym typeface="+mn-ea"/>
              </a:rPr>
              <a:t>计算偏差</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r>
              <a:rPr lang="zh-CN" altLang="en-US">
                <a:latin typeface="FZDaHei-B02S" panose="02000000000000000000" charset="-122"/>
                <a:ea typeface="FZDaHei-B02S" panose="02000000000000000000" charset="-122"/>
                <a:cs typeface="FZDaHei-B02S" panose="02000000000000000000" charset="-122"/>
                <a:sym typeface="+mn-ea"/>
              </a:rPr>
              <a:t>根据偏差最小的原则确定对应的多面体</a:t>
            </a:r>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938713" y="642938"/>
            <a:ext cx="2314575" cy="1736725"/>
          </a:xfrm>
        </p:spPr>
      </p:sp>
      <p:sp>
        <p:nvSpPr>
          <p:cNvPr id="3" name="文本占位符 2"/>
          <p:cNvSpPr>
            <a:spLocks noGrp="1"/>
          </p:cNvSpPr>
          <p:nvPr>
            <p:ph type="body" idx="3"/>
          </p:nvPr>
        </p:nvSpPr>
        <p:spPr/>
        <p:txBody>
          <a:bodyPr/>
          <a:lstStyle/>
          <a:p>
            <a:endParaRPr lang="zh-CN" spc="-50" dirty="0">
              <a:latin typeface="Arial" panose="020B0604020202020204"/>
              <a:cs typeface="Arial" panose="020B0604020202020204"/>
              <a:sym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latin typeface="FZDaHei-B02S" panose="02000000000000000000" charset="-122"/>
                <a:ea typeface="FZDaHei-B02S" panose="02000000000000000000" charset="-122"/>
                <a:cs typeface="FZDaHei-B02S" panose="02000000000000000000" charset="-122"/>
                <a:sym typeface="+mn-ea"/>
              </a:rPr>
              <a:t>第一个是所谓脆性氢化物的形成。</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a:latin typeface="FZDaHei-B02S" panose="02000000000000000000" charset="-122"/>
              <a:ea typeface="FZDaHei-B02S" panose="02000000000000000000" charset="-122"/>
              <a:cs typeface="FZDaHei-B02S" panose="02000000000000000000" charset="-122"/>
              <a:sym typeface="+mn-ea"/>
            </a:endParaRPr>
          </a:p>
          <a:p>
            <a:r>
              <a:rPr lang="zh-CN" altLang="en-US">
                <a:latin typeface="FZDaHei-B02S" panose="02000000000000000000" charset="-122"/>
                <a:ea typeface="FZDaHei-B02S" panose="02000000000000000000" charset="-122"/>
                <a:cs typeface="FZDaHei-B02S" panose="02000000000000000000" charset="-122"/>
                <a:sym typeface="+mn-ea"/>
              </a:rPr>
              <a:t>氢具有向材料的应力集中区域的聚集的性质，于是在在裂纹尖端的缺陷区域成核和生长，形成稳定的氢化物。最终在外部载荷的作用下，在金属氢化物界面处产生了裂纹的扩展（图</a:t>
            </a:r>
            <a:r>
              <a:rPr lang="en-US" altLang="zh-CN">
                <a:latin typeface="FZDaHei-B02S" panose="02000000000000000000" charset="-122"/>
                <a:ea typeface="FZDaHei-B02S" panose="02000000000000000000" charset="-122"/>
                <a:cs typeface="FZDaHei-B02S" panose="02000000000000000000" charset="-122"/>
                <a:sym typeface="+mn-ea"/>
              </a:rPr>
              <a:t>5</a:t>
            </a:r>
            <a:r>
              <a:rPr lang="zh-CN" altLang="en-US">
                <a:latin typeface="FZDaHei-B02S" panose="02000000000000000000" charset="-122"/>
                <a:ea typeface="FZDaHei-B02S" panose="02000000000000000000" charset="-122"/>
                <a:cs typeface="FZDaHei-B02S" panose="02000000000000000000" charset="-122"/>
                <a:sym typeface="+mn-ea"/>
              </a:rPr>
              <a:t>）。</a:t>
            </a:r>
            <a:endParaRPr lang="zh-CN" altLang="en-US">
              <a:latin typeface="FZDaHei-B02S" panose="02000000000000000000" charset="-122"/>
              <a:ea typeface="FZDaHei-B02S" panose="02000000000000000000" charset="-122"/>
              <a:cs typeface="FZDaHei-B02S" panose="02000000000000000000" charset="-122"/>
              <a:sym typeface="+mn-ea"/>
            </a:endParaRPr>
          </a:p>
          <a:p>
            <a:endParaRPr lang="zh-CN" altLang="en-US">
              <a:latin typeface="FZDaHei-B02S" panose="02000000000000000000" charset="-122"/>
              <a:ea typeface="FZDaHei-B02S" panose="02000000000000000000" charset="-122"/>
              <a:cs typeface="FZDaHei-B02S" panose="02000000000000000000" charset="-122"/>
            </a:endParaRPr>
          </a:p>
          <a:p>
            <a:r>
              <a:rPr lang="zh-CN" altLang="en-US">
                <a:latin typeface="FZDaHei-B02S" panose="02000000000000000000" charset="-122"/>
                <a:ea typeface="FZDaHei-B02S" panose="02000000000000000000" charset="-122"/>
                <a:cs typeface="FZDaHei-B02S" panose="02000000000000000000" charset="-122"/>
                <a:sym typeface="+mn-ea"/>
              </a:rPr>
              <a:t>氢化物形成机理要求氢化物相稳定并且氢能扩散到裂纹尖端或高应力强度区域，所以只适用于部分材料。 主要材料是V，Zr，Nb，Ta和Ti</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第一种是</a:t>
            </a:r>
            <a:r>
              <a:rPr lang="en-US" altLang="zh-CN"/>
              <a:t>HEDE</a:t>
            </a:r>
            <a:r>
              <a:rPr lang="zh-CN" altLang="en-US"/>
              <a:t>，或者说</a:t>
            </a:r>
            <a:r>
              <a:rPr lang="zh-CN" altLang="en-US" b="1" spc="-50" dirty="0">
                <a:latin typeface="Arial" panose="020B0604020202020204"/>
                <a:cs typeface="Arial" panose="020B0604020202020204"/>
                <a:sym typeface="+mn-ea"/>
              </a:rPr>
              <a:t>氢致弱键理论</a:t>
            </a:r>
            <a:endParaRPr lang="zh-CN" altLang="en-US" b="1" spc="-50" dirty="0">
              <a:latin typeface="Arial" panose="020B0604020202020204"/>
              <a:cs typeface="Arial" panose="020B0604020202020204"/>
              <a:sym typeface="+mn-ea"/>
            </a:endParaRPr>
          </a:p>
          <a:p>
            <a:endParaRPr lang="zh-CN" altLang="en-US"/>
          </a:p>
          <a:p>
            <a:endParaRPr lang="zh-CN" altLang="en-US"/>
          </a:p>
          <a:p>
            <a:r>
              <a:rPr lang="zh-CN" altLang="en-US"/>
              <a:t>在这种机制中，由于氢的作用，金属原子的内聚键强度降低。使得材料在张力载荷下产生弱点，并导致脆性裂纹扩展。</a:t>
            </a:r>
            <a:endParaRPr lang="zh-CN" altLang="en-US"/>
          </a:p>
          <a:p>
            <a:endParaRPr lang="zh-CN" altLang="en-US"/>
          </a:p>
          <a:p>
            <a:r>
              <a:rPr lang="zh-CN" altLang="en-US"/>
              <a:t>有一种理论认为（Troiano）</a:t>
            </a:r>
            <a:r>
              <a:rPr lang="zh-CN" altLang="en-US">
                <a:sym typeface="+mn-ea"/>
              </a:rPr>
              <a:t>氢原子的</a:t>
            </a:r>
            <a:r>
              <a:rPr lang="zh-CN" altLang="en-US"/>
              <a:t>1s电子会和未填充的</a:t>
            </a:r>
            <a:r>
              <a:rPr lang="zh-CN" altLang="en-US">
                <a:sym typeface="+mn-ea"/>
              </a:rPr>
              <a:t>铁原子</a:t>
            </a:r>
            <a:r>
              <a:rPr lang="zh-CN" altLang="en-US"/>
              <a:t>3d壳层形成配位键，引起电荷转移并削弱原子间键。</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第二种是</a:t>
            </a:r>
            <a:r>
              <a:rPr lang="en-US" altLang="zh-CN"/>
              <a:t>HELP</a:t>
            </a:r>
            <a:r>
              <a:rPr lang="zh-CN" altLang="en-US"/>
              <a:t>，或者说</a:t>
            </a:r>
            <a:r>
              <a:rPr lang="zh-CN" altLang="en-US" b="1" spc="-50" dirty="0">
                <a:latin typeface="Arial" panose="020B0604020202020204"/>
                <a:cs typeface="Arial" panose="020B0604020202020204"/>
                <a:sym typeface="+mn-ea"/>
              </a:rPr>
              <a:t>氢致局部塑性变形理论</a:t>
            </a:r>
            <a:endParaRPr lang="zh-CN" altLang="en-US" b="1" spc="-50" dirty="0">
              <a:latin typeface="Arial" panose="020B0604020202020204"/>
              <a:cs typeface="Arial" panose="020B0604020202020204"/>
              <a:sym typeface="+mn-ea"/>
            </a:endParaRPr>
          </a:p>
          <a:p>
            <a:endParaRPr lang="zh-CN" altLang="en-US" b="1" spc="-50" dirty="0">
              <a:latin typeface="Arial" panose="020B0604020202020204"/>
              <a:cs typeface="Arial" panose="020B0604020202020204"/>
              <a:sym typeface="+mn-ea"/>
            </a:endParaRPr>
          </a:p>
          <a:p>
            <a:endParaRPr lang="zh-CN" altLang="en-US"/>
          </a:p>
          <a:p>
            <a:r>
              <a:rPr lang="zh-CN" altLang="en-US"/>
              <a:t>溶质氢的存在在位错附近形成球状遮蔽层，提高了位错的移动性，</a:t>
            </a:r>
            <a:r>
              <a:rPr>
                <a:sym typeface="+mn-ea"/>
              </a:rPr>
              <a:t>而H聚集在裂纹尖端，因此在裂纹尖端会形成一个局部的塑性变形区域</a:t>
            </a:r>
            <a:r>
              <a:rPr lang="zh-CN">
                <a:sym typeface="+mn-ea"/>
              </a:rPr>
              <a:t>，有利于裂纹的扩展</a:t>
            </a:r>
            <a:endParaRPr>
              <a:sym typeface="+mn-ea"/>
            </a:endParaRPr>
          </a:p>
          <a:p>
            <a:endParaRPr lang="zh-CN" altLang="en-US"/>
          </a:p>
          <a:p>
            <a:endParaRPr lang="zh-CN" altLang="en-US"/>
          </a:p>
          <a:p>
            <a:endParaRPr lang="zh-CN" altLang="en-US"/>
          </a:p>
          <a:p>
            <a:endParaRPr lang="zh-CN" altLang="en-US"/>
          </a:p>
          <a:p>
            <a:r>
              <a:rPr lang="zh-CN" altLang="en-US"/>
              <a:t>（该模型是基于：H的介入可以促进位错运动这个假设的，而这一假设已经得到了实验的验证，同时给出了与之对应的理论模型：即Hydrogen sheilding effect的研究，该模型把H假设为与位错一起运动的atmosphere，从而H concentration会对位错的应力场产生影响，继而改变位错的运动。这一模型最重要的假设是 H atmosphere始终跟随位错的运动。</a:t>
            </a:r>
            <a:endParaRPr lang="zh-CN" altLang="en-US"/>
          </a:p>
          <a:p>
            <a:endParaRPr lang="zh-CN" altLang="en-US"/>
          </a:p>
          <a:p>
            <a:r>
              <a:rPr lang="zh-CN" altLang="en-US"/>
              <a:t>位错和H concentration 在不同的应变率和温度之下的关系可以划分为以上几个部分，当温度很高的时候，H diffusion很快，几乎对位错没有影响，当应变率较高的时候，位错和H都会运动，但H的运动显然滞后于位错，因此会对位错产生一个dragging force。当温度很低的时候，H和传统的夹杂没有区别）</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ffectLst/>
                <a:sym typeface="+mn-ea"/>
              </a:rPr>
              <a:t>当然，还有很多解释氢脆现象的理论（比方说</a:t>
            </a:r>
            <a:r>
              <a:rPr lang="en-US" altLang="zh-CN" dirty="0">
                <a:effectLst/>
                <a:sym typeface="+mn-ea"/>
              </a:rPr>
              <a:t>HTHA</a:t>
            </a:r>
            <a:r>
              <a:rPr lang="zh-CN" altLang="en-US" dirty="0">
                <a:effectLst/>
                <a:sym typeface="+mn-ea"/>
              </a:rPr>
              <a:t>和</a:t>
            </a:r>
            <a:r>
              <a:rPr lang="en-US" altLang="zh-CN" dirty="0">
                <a:effectLst/>
                <a:sym typeface="+mn-ea"/>
              </a:rPr>
              <a:t>AIDE</a:t>
            </a:r>
            <a:r>
              <a:rPr lang="zh-CN" altLang="en-US" dirty="0">
                <a:effectLst/>
                <a:sym typeface="+mn-ea"/>
              </a:rPr>
              <a:t>）等等，这里不一一细说，</a:t>
            </a:r>
            <a:endParaRPr lang="zh-CN" altLang="en-US" dirty="0">
              <a:effectLst/>
              <a:sym typeface="+mn-ea"/>
            </a:endParaRPr>
          </a:p>
          <a:p>
            <a:endParaRPr lang="zh-CN" altLang="en-US" dirty="0">
              <a:effectLst/>
              <a:sym typeface="+mn-ea"/>
            </a:endParaRPr>
          </a:p>
          <a:p>
            <a:r>
              <a:rPr lang="zh-CN" altLang="en-US" dirty="0">
                <a:effectLst/>
                <a:sym typeface="+mn-ea"/>
              </a:rPr>
              <a:t>而当我们回顾上面的理论，可以看到，</a:t>
            </a:r>
            <a:endParaRPr lang="zh-CN" altLang="en-US" dirty="0">
              <a:effectLst/>
              <a:sym typeface="+mn-ea"/>
            </a:endParaRPr>
          </a:p>
          <a:p>
            <a:endParaRPr lang="zh-CN" altLang="en-US" dirty="0">
              <a:effectLst/>
              <a:sym typeface="+mn-ea"/>
            </a:endParaRPr>
          </a:p>
          <a:p>
            <a:r>
              <a:rPr lang="en-US" altLang="zh-CN" dirty="0">
                <a:effectLst/>
                <a:sym typeface="+mn-ea"/>
              </a:rPr>
              <a:t>HEDE</a:t>
            </a:r>
            <a:r>
              <a:rPr lang="zh-CN" altLang="en-US" dirty="0">
                <a:effectLst/>
                <a:sym typeface="+mn-ea"/>
              </a:rPr>
              <a:t>强调的是</a:t>
            </a:r>
            <a:r>
              <a:rPr lang="en-US" altLang="zh-CN" dirty="0">
                <a:effectLst/>
                <a:sym typeface="+mn-ea"/>
              </a:rPr>
              <a:t>H</a:t>
            </a:r>
            <a:r>
              <a:rPr lang="zh-CN" altLang="en-US" dirty="0">
                <a:effectLst/>
                <a:sym typeface="+mn-ea"/>
              </a:rPr>
              <a:t>与金属中的晶界或者说是解理面的相互作用，而</a:t>
            </a:r>
            <a:r>
              <a:rPr lang="en-US" altLang="zh-CN" dirty="0">
                <a:effectLst/>
                <a:sym typeface="+mn-ea"/>
              </a:rPr>
              <a:t>HELP</a:t>
            </a:r>
            <a:r>
              <a:rPr lang="zh-CN" altLang="en-US" dirty="0">
                <a:effectLst/>
                <a:sym typeface="+mn-ea"/>
              </a:rPr>
              <a:t>强调的是</a:t>
            </a:r>
            <a:r>
              <a:rPr lang="en-US" altLang="zh-CN" dirty="0">
                <a:effectLst/>
                <a:sym typeface="+mn-ea"/>
              </a:rPr>
              <a:t>H</a:t>
            </a:r>
            <a:r>
              <a:rPr lang="zh-CN" altLang="en-US" dirty="0">
                <a:effectLst/>
                <a:sym typeface="+mn-ea"/>
              </a:rPr>
              <a:t>和金属中位错的相互作用</a:t>
            </a:r>
            <a:endParaRPr lang="zh-CN" altLang="en-US" dirty="0">
              <a:effectLst/>
              <a:sym typeface="+mn-ea"/>
            </a:endParaRPr>
          </a:p>
          <a:p>
            <a:endParaRPr lang="zh-CN" altLang="en-US" dirty="0">
              <a:effectLst/>
              <a:sym typeface="+mn-ea"/>
            </a:endParaRPr>
          </a:p>
          <a:p>
            <a:r>
              <a:rPr lang="zh-CN" altLang="en-US" dirty="0">
                <a:effectLst/>
                <a:sym typeface="+mn-ea"/>
              </a:rPr>
              <a:t>这两者都是金属中的缺陷，</a:t>
            </a:r>
            <a:endParaRPr lang="zh-CN" altLang="en-US" dirty="0">
              <a:effectLst/>
              <a:sym typeface="+mn-ea"/>
            </a:endParaRPr>
          </a:p>
          <a:p>
            <a:endParaRPr lang="zh-CN" altLang="en-US" dirty="0">
              <a:effectLst/>
              <a:sym typeface="+mn-ea"/>
            </a:endParaRPr>
          </a:p>
          <a:p>
            <a:r>
              <a:rPr lang="zh-CN" altLang="en-US" dirty="0">
                <a:effectLst/>
                <a:sym typeface="+mn-ea"/>
              </a:rPr>
              <a:t>所以说，</a:t>
            </a:r>
            <a:r>
              <a:rPr lang="zh-CN" dirty="0">
                <a:effectLst/>
                <a:sym typeface="+mn-ea"/>
              </a:rPr>
              <a:t>基于上面的理论，一方面我们便知道，要防止氢脆的产生，便要最大限度地减少</a:t>
            </a:r>
            <a:r>
              <a:rPr lang="en-US" altLang="zh-CN" dirty="0">
                <a:effectLst/>
                <a:sym typeface="+mn-ea"/>
              </a:rPr>
              <a:t>H</a:t>
            </a:r>
            <a:r>
              <a:rPr lang="zh-CN" altLang="en-US" dirty="0">
                <a:effectLst/>
                <a:sym typeface="+mn-ea"/>
              </a:rPr>
              <a:t>原子向缺陷处的聚集，而且另一方面我们如果想对氢脆问题进行深入研究，就必须研究清楚</a:t>
            </a:r>
            <a:r>
              <a:rPr lang="en-US" altLang="zh-CN" dirty="0">
                <a:effectLst/>
                <a:sym typeface="+mn-ea"/>
              </a:rPr>
              <a:t>H</a:t>
            </a:r>
            <a:r>
              <a:rPr lang="zh-CN" altLang="en-US" dirty="0">
                <a:effectLst/>
                <a:sym typeface="+mn-ea"/>
              </a:rPr>
              <a:t>和金属缺陷的相互作用</a:t>
            </a:r>
            <a:endParaRPr lang="zh-CN" altLang="en-US" dirty="0">
              <a:effectLst/>
              <a:sym typeface="+mn-ea"/>
            </a:endParaRPr>
          </a:p>
          <a:p>
            <a:endParaRPr lang="zh-CN" altLang="en-US" dirty="0">
              <a:effectLst/>
              <a:sym typeface="+mn-ea"/>
            </a:endParaRPr>
          </a:p>
          <a:p>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90000"/>
              </a:lnSpc>
            </a:pPr>
            <a:r>
              <a:rPr lang="en-US" altLang="zh-CN" dirty="0">
                <a:sym typeface="+mn-ea"/>
              </a:rPr>
              <a:t>Now:</a:t>
            </a:r>
            <a:endParaRPr lang="en-US" altLang="zh-CN" dirty="0"/>
          </a:p>
          <a:p>
            <a:pPr>
              <a:lnSpc>
                <a:spcPct val="90000"/>
              </a:lnSpc>
            </a:pPr>
            <a:r>
              <a:rPr lang="en-US" altLang="zh-CN" dirty="0">
                <a:sym typeface="+mn-ea"/>
              </a:rPr>
              <a:t>I built a ML model to predict H segregation energy at GB using different features and ML algorithm.</a:t>
            </a:r>
            <a:endParaRPr lang="en-US" altLang="zh-CN" dirty="0"/>
          </a:p>
          <a:p>
            <a:pPr>
              <a:lnSpc>
                <a:spcPct val="90000"/>
              </a:lnSpc>
            </a:pPr>
            <a:endParaRPr lang="en-US" altLang="zh-CN" dirty="0"/>
          </a:p>
          <a:p>
            <a:pPr>
              <a:lnSpc>
                <a:spcPct val="90000"/>
              </a:lnSpc>
            </a:pPr>
            <a:endParaRPr lang="en-US" altLang="zh-CN" dirty="0"/>
          </a:p>
          <a:p>
            <a:pPr>
              <a:lnSpc>
                <a:spcPct val="90000"/>
              </a:lnSpc>
            </a:pPr>
            <a:r>
              <a:rPr lang="en-US" altLang="zh-CN" dirty="0">
                <a:sym typeface="+mn-ea"/>
              </a:rPr>
              <a:t>Future:</a:t>
            </a:r>
            <a:endParaRPr lang="en-US" altLang="zh-CN" dirty="0"/>
          </a:p>
          <a:p>
            <a:pPr>
              <a:lnSpc>
                <a:spcPct val="90000"/>
              </a:lnSpc>
            </a:pPr>
            <a:r>
              <a:rPr lang="en-US" altLang="zh-CN" dirty="0">
                <a:sym typeface="+mn-ea"/>
              </a:rPr>
              <a:t>design more features to overcome </a:t>
            </a:r>
            <a:r>
              <a:rPr lang="en-US" altLang="zh-CN" dirty="0" err="1">
                <a:sym typeface="+mn-ea"/>
              </a:rPr>
              <a:t>underfitting</a:t>
            </a:r>
            <a:r>
              <a:rPr lang="en-US" altLang="zh-CN" dirty="0">
                <a:sym typeface="+mn-ea"/>
              </a:rPr>
              <a:t> problem.</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同时，</a:t>
            </a:r>
            <a:r>
              <a:rPr lang="zh-CN" altLang="en-US" b="1">
                <a:sym typeface="+mn-ea"/>
              </a:rPr>
              <a:t>先进高强钢材料的开发以及贮氢材料的应用过程，都绕不开氢脆的问题：</a:t>
            </a:r>
            <a:endParaRPr lang="zh-CN" altLang="en-US" b="1">
              <a:sym typeface="+mn-ea"/>
            </a:endParaRPr>
          </a:p>
          <a:p>
            <a:endParaRPr lang="zh-CN" altLang="en-US">
              <a:sym typeface="+mn-ea"/>
            </a:endParaRPr>
          </a:p>
          <a:p>
            <a:r>
              <a:rPr lang="zh-CN" altLang="en-US"/>
              <a:t>高强度钢由于缺陷密度较大，所以它对氢脆敏感性也相应增大。</a:t>
            </a:r>
            <a:endParaRPr lang="zh-CN" altLang="en-US"/>
          </a:p>
          <a:p>
            <a:endParaRPr lang="zh-CN" altLang="en-US"/>
          </a:p>
          <a:p>
            <a:r>
              <a:rPr lang="zh-CN" altLang="en-US"/>
              <a:t>氢能设备需要在高压下对氢进行存储，如果结构金属因为氢的渗透过早失效，会带来巨大的风险。</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同时，氢脆现象普遍存在且影响较大。</a:t>
            </a:r>
            <a:r>
              <a:rPr lang="en-US" altLang="zh-CN">
                <a:sym typeface="+mn-ea"/>
              </a:rPr>
              <a:t>H</a:t>
            </a:r>
            <a:r>
              <a:rPr lang="zh-CN" altLang="en-US">
                <a:sym typeface="+mn-ea"/>
              </a:rPr>
              <a:t>是原子量最小的原子，它能轻易渗透材料的渗透几乎是必然发生的，所以不仅在普通的钢材中有氢脆现象，在不锈钢、铝合金、钛合金、镍基合金等众多金属材料中也都有此现象。</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ffectLst/>
                <a:sym typeface="+mn-ea"/>
              </a:rPr>
              <a:t>为了遏制氢脆，一个比较创新的方法是</a:t>
            </a:r>
            <a:r>
              <a:rPr lang="zh-CN" altLang="en-US" b="1" dirty="0">
                <a:effectLst/>
                <a:sym typeface="+mn-ea"/>
              </a:rPr>
              <a:t>针对性地改变金属材料中对氢脆性能影响最大的结构，即晶界（</a:t>
            </a:r>
            <a:r>
              <a:rPr lang="en-US" altLang="zh-CN" b="1" dirty="0">
                <a:effectLst/>
                <a:sym typeface="+mn-ea"/>
              </a:rPr>
              <a:t>GBs</a:t>
            </a:r>
            <a:r>
              <a:rPr lang="zh-CN" altLang="en-US" b="1" dirty="0">
                <a:effectLst/>
                <a:sym typeface="+mn-ea"/>
              </a:rPr>
              <a:t>）</a:t>
            </a:r>
            <a:endParaRPr lang="en-US" altLang="zh-CN" b="1" dirty="0">
              <a:effectLst/>
              <a:sym typeface="+mn-ea"/>
            </a:endParaRPr>
          </a:p>
          <a:p>
            <a:endParaRPr lang="en-US" altLang="zh-CN" dirty="0">
              <a:effectLst/>
              <a:sym typeface="+mn-ea"/>
            </a:endParaRPr>
          </a:p>
          <a:p>
            <a:r>
              <a:rPr lang="zh-CN" altLang="en-US" dirty="0">
                <a:effectLst/>
                <a:sym typeface="+mn-ea"/>
              </a:rPr>
              <a:t>一些低自由体积的</a:t>
            </a:r>
            <a:r>
              <a:rPr lang="en-US" altLang="zh-CN" dirty="0">
                <a:effectLst/>
                <a:sym typeface="+mn-ea"/>
              </a:rPr>
              <a:t>晶界</a:t>
            </a:r>
            <a:r>
              <a:rPr lang="zh-CN" altLang="en-US" dirty="0">
                <a:effectLst/>
                <a:sym typeface="+mn-ea"/>
              </a:rPr>
              <a:t>可以使得金属对</a:t>
            </a:r>
            <a:r>
              <a:rPr lang="zh-CN" altLang="en-US" dirty="0">
                <a:effectLst/>
                <a:sym typeface="+mn-ea"/>
              </a:rPr>
              <a:t> 氢脆</a:t>
            </a:r>
            <a:r>
              <a:rPr lang="en-US" altLang="zh-CN" dirty="0">
                <a:effectLst/>
                <a:sym typeface="+mn-ea"/>
              </a:rPr>
              <a:t> 的敏感性大大降低</a:t>
            </a:r>
            <a:r>
              <a:rPr lang="zh-CN" altLang="en-US" dirty="0">
                <a:effectLst/>
                <a:sym typeface="+mn-ea"/>
              </a:rPr>
              <a:t>，</a:t>
            </a:r>
            <a:r>
              <a:rPr lang="zh-CN" altLang="en-US" dirty="0">
                <a:effectLst/>
                <a:sym typeface="+mn-ea"/>
              </a:rPr>
              <a:t>也有研究证</a:t>
            </a:r>
            <a:r>
              <a:rPr lang="en-US" altLang="zh-CN" dirty="0">
                <a:effectLst/>
                <a:sym typeface="+mn-ea"/>
              </a:rPr>
              <a:t>明，特殊的 </a:t>
            </a:r>
            <a:r>
              <a:rPr lang="zh-CN" altLang="en-US" dirty="0">
                <a:effectLst/>
                <a:sym typeface="+mn-ea"/>
              </a:rPr>
              <a:t>晶界</a:t>
            </a:r>
            <a:r>
              <a:rPr lang="en-US" altLang="zh-CN" dirty="0">
                <a:effectLst/>
                <a:sym typeface="+mn-ea"/>
              </a:rPr>
              <a:t> 能够捕获氢气，减少氢的扩散。</a:t>
            </a:r>
            <a:endParaRPr lang="en-US" altLang="zh-CN" dirty="0">
              <a:effectLst/>
              <a:sym typeface="+mn-ea"/>
            </a:endParaRPr>
          </a:p>
          <a:p>
            <a:endParaRPr lang="en-US" altLang="zh-CN" dirty="0">
              <a:effectLst/>
              <a:sym typeface="+mn-ea"/>
            </a:endParaRPr>
          </a:p>
          <a:p>
            <a:endParaRPr lang="en-US" altLang="zh-CN" dirty="0">
              <a:effectLst/>
              <a:sym typeface="+mn-ea"/>
            </a:endParaRPr>
          </a:p>
          <a:p>
            <a:r>
              <a:rPr lang="zh-CN" altLang="en-US" dirty="0">
                <a:effectLst/>
                <a:sym typeface="+mn-ea"/>
              </a:rPr>
              <a:t>（有研究</a:t>
            </a:r>
            <a:r>
              <a:rPr lang="en-US" altLang="zh-CN" dirty="0">
                <a:effectLst/>
                <a:sym typeface="+mn-ea"/>
              </a:rPr>
              <a:t>尝试对镍中的 </a:t>
            </a:r>
            <a:r>
              <a:rPr lang="zh-CN" altLang="en-US" dirty="0">
                <a:effectLst/>
                <a:sym typeface="+mn-ea"/>
              </a:rPr>
              <a:t>晶界</a:t>
            </a:r>
            <a:r>
              <a:rPr lang="en-US" altLang="zh-CN" dirty="0">
                <a:effectLst/>
                <a:sym typeface="+mn-ea"/>
              </a:rPr>
              <a:t> 进行加工，结果表明，</a:t>
            </a:r>
            <a:r>
              <a:rPr lang="zh-CN" altLang="en-US" dirty="0">
                <a:effectLst/>
                <a:sym typeface="+mn-ea"/>
              </a:rPr>
              <a:t>存在</a:t>
            </a:r>
            <a:r>
              <a:rPr lang="en-US" altLang="zh-CN" dirty="0">
                <a:effectLst/>
                <a:sym typeface="+mn-ea"/>
              </a:rPr>
              <a:t>特殊晶界</a:t>
            </a:r>
            <a:r>
              <a:rPr lang="zh-CN" altLang="en-US" dirty="0">
                <a:effectLst/>
                <a:sym typeface="+mn-ea"/>
              </a:rPr>
              <a:t>可以使得 氢脆</a:t>
            </a:r>
            <a:r>
              <a:rPr lang="en-US" altLang="zh-CN" dirty="0">
                <a:effectLst/>
                <a:sym typeface="+mn-ea"/>
              </a:rPr>
              <a:t> 的敏感性大大降低。此外，</a:t>
            </a:r>
            <a:r>
              <a:rPr lang="zh-CN" altLang="en-US" dirty="0">
                <a:effectLst/>
                <a:sym typeface="+mn-ea"/>
              </a:rPr>
              <a:t>也有研究证</a:t>
            </a:r>
            <a:r>
              <a:rPr lang="en-US" altLang="zh-CN" dirty="0">
                <a:effectLst/>
                <a:sym typeface="+mn-ea"/>
              </a:rPr>
              <a:t>明，特殊的 </a:t>
            </a:r>
            <a:r>
              <a:rPr lang="zh-CN" altLang="en-US" dirty="0">
                <a:effectLst/>
                <a:sym typeface="+mn-ea"/>
              </a:rPr>
              <a:t>晶界</a:t>
            </a:r>
            <a:r>
              <a:rPr lang="en-US" altLang="zh-CN" dirty="0">
                <a:effectLst/>
                <a:sym typeface="+mn-ea"/>
              </a:rPr>
              <a:t> 能够捕获氢气，减少氢的扩散。这些研究</a:t>
            </a:r>
            <a:r>
              <a:rPr lang="zh-CN" altLang="en-US" dirty="0">
                <a:effectLst/>
                <a:sym typeface="+mn-ea"/>
              </a:rPr>
              <a:t>显示了</a:t>
            </a:r>
            <a:r>
              <a:rPr lang="en-US" altLang="zh-CN" dirty="0">
                <a:effectLst/>
                <a:sym typeface="+mn-ea"/>
              </a:rPr>
              <a:t>通过 </a:t>
            </a:r>
            <a:r>
              <a:rPr lang="zh-CN" altLang="en-US" dirty="0">
                <a:effectLst/>
                <a:sym typeface="+mn-ea"/>
              </a:rPr>
              <a:t>晶界 </a:t>
            </a:r>
            <a:r>
              <a:rPr lang="en-US" altLang="zh-CN" dirty="0">
                <a:effectLst/>
                <a:sym typeface="+mn-ea"/>
              </a:rPr>
              <a:t>工程控制金属对HE敏感性的可能性。</a:t>
            </a:r>
            <a:r>
              <a:rPr lang="zh-CN" altLang="en-US" dirty="0">
                <a:effectLst/>
                <a:sym typeface="+mn-ea"/>
              </a:rPr>
              <a:t>）</a:t>
            </a:r>
            <a:endParaRPr lang="en-US" altLang="zh-CN" dirty="0">
              <a:effectLst/>
              <a:sym typeface="+mn-ea"/>
            </a:endParaRPr>
          </a:p>
          <a:p>
            <a:endParaRPr lang="en-US" altLang="zh-CN" dirty="0">
              <a:effectLst/>
              <a:sym typeface="+mn-ea"/>
            </a:endParaRPr>
          </a:p>
          <a:p>
            <a:endParaRPr lang="en-US" altLang="zh-CN" dirty="0">
              <a:effectLst/>
              <a:sym typeface="+mn-ea"/>
            </a:endParaRPr>
          </a:p>
          <a:p>
            <a:endParaRPr lang="zh-CN" altLang="en-US" dirty="0">
              <a:effectLst/>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938713" y="642938"/>
            <a:ext cx="2314575" cy="1736725"/>
          </a:xfrm>
        </p:spPr>
      </p:sp>
      <p:sp>
        <p:nvSpPr>
          <p:cNvPr id="3" name="文本占位符 2"/>
          <p:cNvSpPr>
            <a:spLocks noGrp="1"/>
          </p:cNvSpPr>
          <p:nvPr>
            <p:ph type="body" idx="3"/>
          </p:nvPr>
        </p:nvSpPr>
        <p:spPr/>
        <p:txBody>
          <a:bodyPr/>
          <a:lstStyle/>
          <a:p>
            <a:r>
              <a:rPr lang="zh-CN" spc="-50" dirty="0">
                <a:latin typeface="Arial" panose="020B0604020202020204"/>
                <a:cs typeface="Arial" panose="020B0604020202020204"/>
                <a:sym typeface="+mn-ea"/>
              </a:rPr>
              <a:t>这样的方法需要我们对</a:t>
            </a:r>
            <a:r>
              <a:rPr lang="zh-CN" b="1" spc="-50" dirty="0">
                <a:latin typeface="Arial" panose="020B0604020202020204"/>
                <a:cs typeface="Arial" panose="020B0604020202020204"/>
                <a:sym typeface="+mn-ea"/>
              </a:rPr>
              <a:t>金属中 晶界</a:t>
            </a:r>
            <a:r>
              <a:rPr lang="en-US" altLang="zh-CN" b="1" spc="-50" dirty="0">
                <a:latin typeface="Arial" panose="020B0604020202020204"/>
                <a:cs typeface="Arial" panose="020B0604020202020204"/>
                <a:sym typeface="+mn-ea"/>
              </a:rPr>
              <a:t>-</a:t>
            </a:r>
            <a:r>
              <a:rPr lang="zh-CN" altLang="en-US" b="1" spc="-50" dirty="0">
                <a:latin typeface="Arial" panose="020B0604020202020204"/>
                <a:cs typeface="Arial" panose="020B0604020202020204"/>
                <a:sym typeface="+mn-ea"/>
              </a:rPr>
              <a:t>氢</a:t>
            </a:r>
            <a:r>
              <a:rPr lang="zh-CN" b="1" spc="-50" dirty="0">
                <a:latin typeface="Arial" panose="020B0604020202020204"/>
                <a:cs typeface="Arial" panose="020B0604020202020204"/>
                <a:sym typeface="+mn-ea"/>
              </a:rPr>
              <a:t> 的相互作用</a:t>
            </a:r>
            <a:r>
              <a:rPr lang="zh-CN" spc="-50" dirty="0">
                <a:latin typeface="Arial" panose="020B0604020202020204"/>
                <a:cs typeface="Arial" panose="020B0604020202020204"/>
                <a:sym typeface="+mn-ea"/>
              </a:rPr>
              <a:t>（以偏聚能表征）有更多的了解。在</a:t>
            </a:r>
            <a:r>
              <a:rPr lang="zh-CN" altLang="en-US" spc="-50" dirty="0">
                <a:latin typeface="Arial" panose="020B0604020202020204"/>
                <a:cs typeface="Arial" panose="020B0604020202020204"/>
                <a:sym typeface="+mn-ea"/>
              </a:rPr>
              <a:t>以往的研究中，晶界的结构多采用 O 点阵模型或者 SU 模型来描述；这样的模型在建立合适的 </a:t>
            </a:r>
            <a:r>
              <a:rPr lang="zh-CN" altLang="en-US" dirty="0">
                <a:latin typeface="FZDaHei-B02S" panose="02000000000000000000" charset="-122"/>
                <a:ea typeface="FZDaHei-B02S" panose="02000000000000000000" charset="-122"/>
                <a:cs typeface="FZDaHei-B02S" panose="02000000000000000000" charset="-122"/>
                <a:sym typeface="+mn-ea"/>
              </a:rPr>
              <a:t>结构-特性 关系模型方面存在困难</a:t>
            </a:r>
            <a:endParaRPr lang="zh-CN" altLang="en-US" spc="-50" dirty="0">
              <a:latin typeface="Arial" panose="020B0604020202020204"/>
              <a:cs typeface="Arial" panose="020B0604020202020204"/>
              <a:sym typeface="+mn-ea"/>
            </a:endParaRPr>
          </a:p>
          <a:p>
            <a:endParaRPr lang="zh-CN" altLang="en-US" spc="-50" dirty="0">
              <a:latin typeface="Arial" panose="020B0604020202020204"/>
              <a:cs typeface="Arial" panose="020B0604020202020204"/>
              <a:sym typeface="+mn-ea"/>
            </a:endParaRPr>
          </a:p>
          <a:p>
            <a:r>
              <a:rPr lang="zh-CN" altLang="en-US" b="1" spc="-50" dirty="0">
                <a:latin typeface="Arial" panose="020B0604020202020204"/>
                <a:cs typeface="Arial" panose="020B0604020202020204"/>
                <a:sym typeface="+mn-ea"/>
              </a:rPr>
              <a:t>而本研究则采用多面体模型来构建分析框架。</a:t>
            </a:r>
            <a:endParaRPr lang="zh-CN" altLang="en-US" b="1" spc="-50" dirty="0">
              <a:latin typeface="Arial" panose="020B0604020202020204"/>
              <a:cs typeface="Arial" panose="020B0604020202020204"/>
              <a:sym typeface="+mn-ea"/>
            </a:endParaRPr>
          </a:p>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spc="-50" dirty="0">
                <a:latin typeface="FZDaHei-B02S" panose="02000000000000000000" charset="-122"/>
                <a:ea typeface="FZDaHei-B02S" panose="02000000000000000000" charset="-122"/>
                <a:cs typeface="FZDaHei-B02S" panose="02000000000000000000" charset="-122"/>
                <a:sym typeface="+mn-ea"/>
              </a:rPr>
              <a:t>主要是因为这个模型</a:t>
            </a:r>
            <a:r>
              <a:rPr lang="zh-CN" b="1" spc="-50" dirty="0">
                <a:latin typeface="FZDaHei-B02S" panose="02000000000000000000" charset="-122"/>
                <a:ea typeface="FZDaHei-B02S" panose="02000000000000000000" charset="-122"/>
                <a:cs typeface="FZDaHei-B02S" panose="02000000000000000000" charset="-122"/>
                <a:sym typeface="+mn-ea"/>
              </a:rPr>
              <a:t>适用于大角度的混合晶界；也便于寻找材料中 </a:t>
            </a:r>
            <a:r>
              <a:rPr lang="en-US" altLang="zh-CN" b="1" spc="-50" dirty="0">
                <a:latin typeface="FZDaHei-B02S" panose="02000000000000000000" charset="-122"/>
                <a:ea typeface="FZDaHei-B02S" panose="02000000000000000000" charset="-122"/>
                <a:cs typeface="FZDaHei-B02S" panose="02000000000000000000" charset="-122"/>
                <a:sym typeface="+mn-ea"/>
              </a:rPr>
              <a:t>H </a:t>
            </a:r>
            <a:r>
              <a:rPr lang="zh-CN" altLang="en-US" b="1" spc="-50" dirty="0">
                <a:latin typeface="FZDaHei-B02S" panose="02000000000000000000" charset="-122"/>
                <a:ea typeface="FZDaHei-B02S" panose="02000000000000000000" charset="-122"/>
                <a:cs typeface="FZDaHei-B02S" panose="02000000000000000000" charset="-122"/>
                <a:sym typeface="+mn-ea"/>
              </a:rPr>
              <a:t>的势阱；</a:t>
            </a:r>
            <a:endParaRPr lang="zh-CN" altLang="en-US" b="1" spc="-50" dirty="0">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r>
              <a:rPr lang="zh-CN" altLang="en-US" spc="-50" dirty="0">
                <a:latin typeface="FZDaHei-B02S" panose="02000000000000000000" charset="-122"/>
                <a:ea typeface="FZDaHei-B02S" panose="02000000000000000000" charset="-122"/>
                <a:cs typeface="FZDaHei-B02S" panose="02000000000000000000" charset="-122"/>
                <a:sym typeface="+mn-ea"/>
              </a:rPr>
              <a:t>此外，</a:t>
            </a:r>
            <a:r>
              <a:rPr lang="zh-CN" altLang="en-US" b="1" spc="-50" dirty="0">
                <a:latin typeface="FZDaHei-B02S" panose="02000000000000000000" charset="-122"/>
                <a:ea typeface="FZDaHei-B02S" panose="02000000000000000000" charset="-122"/>
                <a:cs typeface="FZDaHei-B02S" panose="02000000000000000000" charset="-122"/>
                <a:sym typeface="+mn-ea"/>
              </a:rPr>
              <a:t>经过密度泛函理论（DFT）计算，H 与金属在晶界处的相互作用具有局域性</a:t>
            </a:r>
            <a:r>
              <a:rPr lang="zh-CN" altLang="en-US" spc="-50" dirty="0">
                <a:latin typeface="FZDaHei-B02S" panose="02000000000000000000" charset="-122"/>
                <a:ea typeface="FZDaHei-B02S" panose="02000000000000000000" charset="-122"/>
                <a:cs typeface="FZDaHei-B02S" panose="02000000000000000000" charset="-122"/>
                <a:sym typeface="+mn-ea"/>
              </a:rPr>
              <a:t>，也就是说，H 在晶界处的偏聚性能可简单地视为由包围它的多面体单元的信息决定，这为我们利用 晶界</a:t>
            </a:r>
            <a:r>
              <a:rPr lang="en-US" altLang="zh-CN" spc="-50" dirty="0">
                <a:latin typeface="FZDaHei-B02S" panose="02000000000000000000" charset="-122"/>
                <a:ea typeface="FZDaHei-B02S" panose="02000000000000000000" charset="-122"/>
                <a:cs typeface="FZDaHei-B02S" panose="02000000000000000000" charset="-122"/>
                <a:sym typeface="+mn-ea"/>
              </a:rPr>
              <a:t> </a:t>
            </a:r>
            <a:r>
              <a:rPr lang="zh-CN" altLang="en-US" spc="-50" dirty="0">
                <a:latin typeface="FZDaHei-B02S" panose="02000000000000000000" charset="-122"/>
                <a:ea typeface="FZDaHei-B02S" panose="02000000000000000000" charset="-122"/>
                <a:cs typeface="FZDaHei-B02S" panose="02000000000000000000" charset="-122"/>
                <a:sym typeface="+mn-ea"/>
              </a:rPr>
              <a:t>处的原子信息构建 </a:t>
            </a:r>
            <a:r>
              <a:rPr lang="en-US" altLang="zh-CN" spc="-50" dirty="0">
                <a:latin typeface="FZDaHei-B02S" panose="02000000000000000000" charset="-122"/>
                <a:ea typeface="FZDaHei-B02S" panose="02000000000000000000" charset="-122"/>
                <a:cs typeface="FZDaHei-B02S" panose="02000000000000000000" charset="-122"/>
                <a:sym typeface="+mn-ea"/>
              </a:rPr>
              <a:t>H </a:t>
            </a:r>
            <a:r>
              <a:rPr lang="zh-CN" altLang="en-US" spc="-50" dirty="0">
                <a:latin typeface="FZDaHei-B02S" panose="02000000000000000000" charset="-122"/>
                <a:ea typeface="FZDaHei-B02S" panose="02000000000000000000" charset="-122"/>
                <a:cs typeface="FZDaHei-B02S" panose="02000000000000000000" charset="-122"/>
                <a:sym typeface="+mn-ea"/>
              </a:rPr>
              <a:t>偏聚能的机器学习模型奠定了基础。</a:t>
            </a:r>
            <a:endParaRPr lang="zh-CN" spc="-50" dirty="0">
              <a:latin typeface="Arial" panose="020B0604020202020204"/>
              <a:cs typeface="Arial" panose="020B0604020202020204"/>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pc="-50" dirty="0">
                <a:latin typeface="FZDaHei-B02S" panose="02000000000000000000" charset="-122"/>
                <a:ea typeface="FZDaHei-B02S" panose="02000000000000000000" charset="-122"/>
                <a:cs typeface="FZDaHei-B02S" panose="02000000000000000000" charset="-122"/>
                <a:sym typeface="+mn-ea"/>
              </a:rPr>
              <a:t>为了识别晶界处的多面体单元，可以 通过计算 对称因子 及其 局域回归曲线 </a:t>
            </a:r>
            <a:r>
              <a:rPr lang="zh-CN" altLang="en-US" spc="-50" dirty="0">
                <a:latin typeface="FZDaHei-B02S" panose="02000000000000000000" charset="-122"/>
                <a:ea typeface="FZDaHei-B02S" panose="02000000000000000000" charset="-122"/>
                <a:cs typeface="FZDaHei-B02S" panose="02000000000000000000" charset="-122"/>
                <a:sym typeface="+mn-ea"/>
              </a:rPr>
              <a:t>的方法，将 晶界原子 和 晶块原子 分离开来，它的原理如下：</a:t>
            </a:r>
            <a:endParaRPr lang="zh-CN" altLang="en-US" spc="-50" dirty="0">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r>
              <a:rPr lang="zh-CN" altLang="en-US" spc="-50" dirty="0">
                <a:latin typeface="FZDaHei-B02S" panose="02000000000000000000" charset="-122"/>
                <a:ea typeface="FZDaHei-B02S" panose="02000000000000000000" charset="-122"/>
                <a:cs typeface="FZDaHei-B02S" panose="02000000000000000000" charset="-122"/>
                <a:sym typeface="+mn-ea"/>
              </a:rPr>
              <a:t>（Epanechnikov 叶帕涅奇尼科夫）</a:t>
            </a:r>
            <a:endParaRPr lang="zh-CN" altLang="en-US" spc="-50"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pc="-50" dirty="0">
                <a:latin typeface="FZDaHei-B02S" panose="02000000000000000000" charset="-122"/>
                <a:ea typeface="FZDaHei-B02S" panose="02000000000000000000" charset="-122"/>
                <a:cs typeface="FZDaHei-B02S" panose="02000000000000000000" charset="-122"/>
                <a:sym typeface="+mn-ea"/>
              </a:rPr>
              <a:t>而后使用基于</a:t>
            </a:r>
            <a:r>
              <a:rPr lang="zh-CN" altLang="en-US" spc="-50" dirty="0">
                <a:latin typeface="FZDaHei-B02S" panose="02000000000000000000" charset="-122"/>
                <a:ea typeface="FZDaHei-B02S" panose="02000000000000000000" charset="-122"/>
                <a:cs typeface="FZDaHei-B02S" panose="02000000000000000000" charset="-122"/>
                <a:sym typeface="+mn-ea"/>
              </a:rPr>
              <a:t> </a:t>
            </a:r>
            <a:r>
              <a:rPr lang="en-US" altLang="zh-CN" spc="-50" dirty="0">
                <a:latin typeface="FZDaHei-B02S" panose="02000000000000000000" charset="-122"/>
                <a:ea typeface="FZDaHei-B02S" panose="02000000000000000000" charset="-122"/>
                <a:cs typeface="FZDaHei-B02S" panose="02000000000000000000" charset="-122"/>
                <a:sym typeface="+mn-ea"/>
              </a:rPr>
              <a:t>Voronoi </a:t>
            </a:r>
            <a:r>
              <a:rPr lang="zh-CN" altLang="en-US" spc="-50" dirty="0">
                <a:latin typeface="FZDaHei-B02S" panose="02000000000000000000" charset="-122"/>
                <a:ea typeface="FZDaHei-B02S" panose="02000000000000000000" charset="-122"/>
                <a:cs typeface="FZDaHei-B02S" panose="02000000000000000000" charset="-122"/>
                <a:sym typeface="+mn-ea"/>
              </a:rPr>
              <a:t>图的多面体识别算法</a:t>
            </a:r>
            <a:r>
              <a:rPr lang="zh-CN" altLang="en-US" spc="-50" dirty="0">
                <a:latin typeface="FZDaHei-B02S" panose="02000000000000000000" charset="-122"/>
                <a:ea typeface="FZDaHei-B02S" panose="02000000000000000000" charset="-122"/>
                <a:cs typeface="FZDaHei-B02S" panose="02000000000000000000" charset="-122"/>
                <a:sym typeface="+mn-ea"/>
              </a:rPr>
              <a:t>，如下图所示：</a:t>
            </a:r>
            <a:endParaRPr lang="zh-CN" altLang="en-US" spc="-50" dirty="0">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endParaRPr lang="zh-CN" altLang="en-US" spc="-50" dirty="0">
              <a:latin typeface="FZDaHei-B02S" panose="02000000000000000000" charset="-122"/>
              <a:ea typeface="FZDaHei-B02S" panose="02000000000000000000" charset="-122"/>
              <a:cs typeface="FZDaHei-B02S" panose="02000000000000000000" charset="-122"/>
              <a:sym typeface="+mn-ea"/>
            </a:endParaRPr>
          </a:p>
          <a:p>
            <a:r>
              <a:rPr lang="en-US" altLang="zh-CN" spc="-50" dirty="0">
                <a:latin typeface="FZDaHei-B02S" panose="02000000000000000000" charset="-122"/>
                <a:ea typeface="FZDaHei-B02S" panose="02000000000000000000" charset="-122"/>
                <a:cs typeface="FZDaHei-B02S" panose="02000000000000000000" charset="-122"/>
                <a:sym typeface="+mn-ea"/>
              </a:rPr>
              <a:t>###</a:t>
            </a:r>
            <a:r>
              <a:rPr lang="zh-CN" altLang="en-US" spc="-50" dirty="0">
                <a:latin typeface="FZDaHei-B02S" panose="02000000000000000000" charset="-122"/>
                <a:ea typeface="FZDaHei-B02S" panose="02000000000000000000" charset="-122"/>
                <a:cs typeface="FZDaHei-B02S" panose="02000000000000000000" charset="-122"/>
                <a:sym typeface="+mn-ea"/>
              </a:rPr>
              <a:t>针对空间中的点集，利用 Voronoi 算法可求出空间的 Voronoi 剖分和 Delaunay 剖分，每个 Voronoi 剖分的顶点均为 Delaunay 剖分的外接球球心，我们选择将外接球相接的 Delauney 剖分组合即得到所求的多面体单元。</a:t>
            </a:r>
            <a:endParaRPr lang="zh-CN" altLang="en-US" spc="-50"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spc="-50" dirty="0">
                <a:latin typeface="Arial" panose="020B0604020202020204"/>
                <a:cs typeface="Arial" panose="020B0604020202020204"/>
                <a:sym typeface="+mn-ea"/>
              </a:rPr>
              <a:t>下面是我们使用 Voronoi 方法识别晶界处多面体单元的结果，其中不同种类的多面体单元用不同的颜色标识</a:t>
            </a:r>
            <a:endParaRPr lang="zh-CN" spc="-50" dirty="0">
              <a:latin typeface="Arial" panose="020B0604020202020204"/>
              <a:cs typeface="Arial" panose="020B0604020202020204"/>
              <a:sym typeface="+mn-ea"/>
            </a:endParaRPr>
          </a:p>
          <a:p>
            <a:endParaRPr lang="zh-CN" spc="-50" dirty="0">
              <a:latin typeface="Arial" panose="020B0604020202020204"/>
              <a:cs typeface="Arial" panose="020B0604020202020204"/>
              <a:sym typeface="+mn-ea"/>
            </a:endParaRPr>
          </a:p>
          <a:p>
            <a:r>
              <a:rPr lang="zh-CN" spc="-50" dirty="0">
                <a:latin typeface="Arial" panose="020B0604020202020204"/>
                <a:cs typeface="Arial" panose="020B0604020202020204"/>
                <a:sym typeface="+mn-ea"/>
              </a:rPr>
              <a:t>在构建这些晶界时，我们遵循了</a:t>
            </a:r>
            <a:r>
              <a:rPr lang="zh-CN">
                <a:sym typeface="+mn-ea"/>
              </a:rPr>
              <a:t>晶界能量最低原则以接近实际体系</a:t>
            </a:r>
            <a:endParaRPr 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64592" y="237744"/>
            <a:ext cx="8581644" cy="138683"/>
          </a:xfrm>
          <a:prstGeom prst="rect">
            <a:avLst/>
          </a:prstGeom>
        </p:spPr>
      </p:pic>
      <p:pic>
        <p:nvPicPr>
          <p:cNvPr id="17" name="bg object 17"/>
          <p:cNvPicPr/>
          <p:nvPr/>
        </p:nvPicPr>
        <p:blipFill>
          <a:blip r:embed="rId3" cstate="print"/>
          <a:stretch>
            <a:fillRect/>
          </a:stretch>
        </p:blipFill>
        <p:spPr>
          <a:xfrm>
            <a:off x="7135368" y="62484"/>
            <a:ext cx="1836420" cy="428244"/>
          </a:xfrm>
          <a:prstGeom prst="rect">
            <a:avLst/>
          </a:prstGeom>
        </p:spPr>
      </p:pic>
      <p:sp>
        <p:nvSpPr>
          <p:cNvPr id="18" name="bg object 18"/>
          <p:cNvSpPr/>
          <p:nvPr/>
        </p:nvSpPr>
        <p:spPr>
          <a:xfrm>
            <a:off x="356133" y="3189528"/>
            <a:ext cx="8378825" cy="38735"/>
          </a:xfrm>
          <a:custGeom>
            <a:avLst/>
            <a:gdLst/>
            <a:ahLst/>
            <a:cxnLst/>
            <a:rect l="l" t="t" r="r" b="b"/>
            <a:pathLst>
              <a:path w="8378825" h="38735">
                <a:moveTo>
                  <a:pt x="8378774" y="38163"/>
                </a:moveTo>
                <a:lnTo>
                  <a:pt x="0" y="38163"/>
                </a:lnTo>
                <a:lnTo>
                  <a:pt x="0" y="0"/>
                </a:lnTo>
                <a:lnTo>
                  <a:pt x="8378774" y="0"/>
                </a:lnTo>
                <a:lnTo>
                  <a:pt x="8378774" y="38163"/>
                </a:lnTo>
                <a:close/>
              </a:path>
            </a:pathLst>
          </a:custGeom>
          <a:solidFill>
            <a:srgbClr val="333399"/>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64592" y="237744"/>
            <a:ext cx="8581644" cy="138683"/>
          </a:xfrm>
          <a:prstGeom prst="rect">
            <a:avLst/>
          </a:prstGeom>
        </p:spPr>
      </p:pic>
      <p:pic>
        <p:nvPicPr>
          <p:cNvPr id="17" name="bg object 17"/>
          <p:cNvPicPr/>
          <p:nvPr/>
        </p:nvPicPr>
        <p:blipFill>
          <a:blip r:embed="rId3" cstate="print"/>
          <a:stretch>
            <a:fillRect/>
          </a:stretch>
        </p:blipFill>
        <p:spPr>
          <a:xfrm>
            <a:off x="7135368" y="62484"/>
            <a:ext cx="1836420" cy="428244"/>
          </a:xfrm>
          <a:prstGeom prst="rect">
            <a:avLst/>
          </a:prstGeom>
        </p:spPr>
      </p:pic>
      <p:pic>
        <p:nvPicPr>
          <p:cNvPr id="18" name="bg object 18"/>
          <p:cNvPicPr/>
          <p:nvPr/>
        </p:nvPicPr>
        <p:blipFill>
          <a:blip r:embed="rId4" cstate="print"/>
          <a:stretch>
            <a:fillRect/>
          </a:stretch>
        </p:blipFill>
        <p:spPr>
          <a:xfrm>
            <a:off x="7158227" y="25907"/>
            <a:ext cx="1842516" cy="713232"/>
          </a:xfrm>
          <a:prstGeom prst="rect">
            <a:avLst/>
          </a:prstGeom>
        </p:spPr>
      </p:pic>
      <p:pic>
        <p:nvPicPr>
          <p:cNvPr id="19" name="bg object 19"/>
          <p:cNvPicPr/>
          <p:nvPr/>
        </p:nvPicPr>
        <p:blipFill>
          <a:blip r:embed="rId5" cstate="print"/>
          <a:stretch>
            <a:fillRect/>
          </a:stretch>
        </p:blipFill>
        <p:spPr>
          <a:xfrm>
            <a:off x="0" y="841247"/>
            <a:ext cx="9144000" cy="4471416"/>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8BD707-D9CF-40AE-B4C6-C98DA3205C09}" type="datetimeFigureOut">
              <a:rPr lang="en-US"/>
            </a:fld>
            <a:endParaRPr lang="en-US"/>
          </a:p>
        </p:txBody>
      </p:sp>
      <p:sp>
        <p:nvSpPr>
          <p:cNvPr id="3" name="页脚占位符 2"/>
          <p:cNvSpPr>
            <a:spLocks noGrp="1"/>
          </p:cNvSpPr>
          <p:nvPr>
            <p:ph type="ftr" sz="quarter" idx="11"/>
          </p:nvPr>
        </p:nvSpPr>
        <p:spPr/>
        <p:txBody>
          <a:bodyPr/>
          <a:lstStyle/>
          <a:p/>
        </p:txBody>
      </p:sp>
      <p:sp>
        <p:nvSpPr>
          <p:cNvPr id="4" name="灯片编号占位符 3"/>
          <p:cNvSpPr>
            <a:spLocks noGrp="1"/>
          </p:cNvSpPr>
          <p:nvPr>
            <p:ph type="sldNum" sz="quarter" idx="12"/>
          </p:nvPr>
        </p:nvSpPr>
        <p:spPr/>
        <p:txBody>
          <a:bodyPr/>
          <a:lstStyle/>
          <a:p>
            <a:pPr marL="38100">
              <a:lnSpc>
                <a:spcPts val="1650"/>
              </a:lnSpc>
            </a:pPr>
            <a:fld id="{81D60167-4931-47E6-BA6A-407CBD079E47}" type="slidenum">
              <a:rPr dirty="0"/>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34984" y="570344"/>
            <a:ext cx="5274030" cy="331469"/>
          </a:xfrm>
          <a:prstGeom prst="rect">
            <a:avLst/>
          </a:prstGeom>
        </p:spPr>
        <p:txBody>
          <a:bodyPr wrap="square" lIns="0" tIns="0" rIns="0" bIns="0">
            <a:spAutoFit/>
          </a:bodyPr>
          <a:lstStyle>
            <a:lvl1pPr>
              <a:defRPr sz="20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576944" y="6415162"/>
            <a:ext cx="274954" cy="225425"/>
          </a:xfrm>
          <a:prstGeom prst="rect">
            <a:avLst/>
          </a:prstGeom>
        </p:spPr>
        <p:txBody>
          <a:bodyPr wrap="square" lIns="0" tIns="0" rIns="0" bIns="0">
            <a:spAutoFit/>
          </a:bodyPr>
          <a:lstStyle>
            <a:lvl1pPr>
              <a:defRPr sz="1400" b="0" i="0">
                <a:solidFill>
                  <a:schemeClr val="tx1"/>
                </a:solidFill>
                <a:latin typeface="Arial" panose="020B0604020202020204"/>
                <a:cs typeface="Arial" panose="020B0604020202020204"/>
              </a:defRPr>
            </a:lvl1pPr>
          </a:lstStyle>
          <a:p>
            <a:pPr marL="38100">
              <a:lnSpc>
                <a:spcPts val="1650"/>
              </a:lnSpc>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hyperlink" Target="mailto:liss18@mails.tsinghua.edu.cn" TargetMode="Externa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jpeg"/><Relationship Id="rId7" Type="http://schemas.openxmlformats.org/officeDocument/2006/relationships/image" Target="../media/image2.jpeg"/><Relationship Id="rId6" Type="http://schemas.openxmlformats.org/officeDocument/2006/relationships/image" Target="../media/image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0" Type="http://schemas.openxmlformats.org/officeDocument/2006/relationships/notesSlide" Target="../notesSlides/notesSlide13.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39.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xml"/><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xml"/><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1.svg"/><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1.bin"/><Relationship Id="rId3" Type="http://schemas.openxmlformats.org/officeDocument/2006/relationships/image" Target="../media/image4.jpeg"/><Relationship Id="rId2" Type="http://schemas.openxmlformats.org/officeDocument/2006/relationships/image" Target="../media/image2.jpeg"/><Relationship Id="rId13" Type="http://schemas.openxmlformats.org/officeDocument/2006/relationships/notesSlide" Target="../notesSlides/notesSlide18.xml"/><Relationship Id="rId12" Type="http://schemas.openxmlformats.org/officeDocument/2006/relationships/vmlDrawing" Target="../drawings/vmlDrawing1.vml"/><Relationship Id="rId11" Type="http://schemas.openxmlformats.org/officeDocument/2006/relationships/slideLayout" Target="../slideLayouts/slideLayout4.xml"/><Relationship Id="rId10" Type="http://schemas.openxmlformats.org/officeDocument/2006/relationships/image" Target="../media/image44.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image" Target="../media/image6.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50.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4.xml"/><Relationship Id="rId7" Type="http://schemas.openxmlformats.org/officeDocument/2006/relationships/image" Target="../media/image55.png"/><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54.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4.xml"/><Relationship Id="rId4" Type="http://schemas.openxmlformats.org/officeDocument/2006/relationships/image" Target="../media/image56.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4.xml"/><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66.jpe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4.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4.jpeg"/><Relationship Id="rId2" Type="http://schemas.openxmlformats.org/officeDocument/2006/relationships/image" Target="../media/image2.jpeg"/><Relationship Id="rId11" Type="http://schemas.openxmlformats.org/officeDocument/2006/relationships/notesSlide" Target="../notesSlides/notesSlide5.xml"/><Relationship Id="rId10" Type="http://schemas.openxmlformats.org/officeDocument/2006/relationships/slideLayout" Target="../slideLayouts/slideLayout4.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jpeg"/><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4.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7190" y="4142105"/>
            <a:ext cx="8388985" cy="2591435"/>
          </a:xfrm>
          <a:prstGeom prst="rect">
            <a:avLst/>
          </a:prstGeom>
        </p:spPr>
        <p:txBody>
          <a:bodyPr vert="horz" wrap="square" lIns="0" tIns="12700" rIns="0" bIns="0" rtlCol="0">
            <a:spAutoFit/>
          </a:bodyPr>
          <a:lstStyle/>
          <a:p>
            <a:pPr marR="3016250" algn="ctr">
              <a:lnSpc>
                <a:spcPct val="130000"/>
              </a:lnSpc>
              <a:spcBef>
                <a:spcPts val="100"/>
              </a:spcBef>
            </a:pPr>
            <a:r>
              <a:rPr lang="zh-CN" sz="2000" dirty="0">
                <a:latin typeface="FZDaHei-B02S" panose="02000000000000000000" charset="-122"/>
                <a:ea typeface="FZDaHei-B02S" panose="02000000000000000000" charset="-122"/>
                <a:cs typeface="FZDaHei-B02S" panose="02000000000000000000" charset="-122"/>
              </a:rPr>
              <a:t>作者：张锦程</a:t>
            </a:r>
            <a:r>
              <a:rPr lang="en-US" altLang="zh-CN" sz="2000" dirty="0">
                <a:latin typeface="FZDaHei-B02S" panose="02000000000000000000" charset="-122"/>
                <a:ea typeface="FZDaHei-B02S" panose="02000000000000000000" charset="-122"/>
                <a:cs typeface="FZDaHei-B02S" panose="02000000000000000000" charset="-122"/>
              </a:rPr>
              <a:t>   </a:t>
            </a:r>
            <a:r>
              <a:rPr lang="zh-CN" altLang="en-US" sz="2000" dirty="0">
                <a:latin typeface="FZDaHei-B02S" panose="02000000000000000000" charset="-122"/>
                <a:ea typeface="FZDaHei-B02S" panose="02000000000000000000" charset="-122"/>
                <a:cs typeface="FZDaHei-B02S" panose="02000000000000000000" charset="-122"/>
              </a:rPr>
              <a:t>武逸飞</a:t>
            </a:r>
            <a:endParaRPr lang="zh-CN" altLang="en-US" sz="2000" dirty="0">
              <a:latin typeface="FZDaHei-B02S" panose="02000000000000000000" charset="-122"/>
              <a:ea typeface="FZDaHei-B02S" panose="02000000000000000000" charset="-122"/>
              <a:cs typeface="FZDaHei-B02S" panose="02000000000000000000" charset="-122"/>
            </a:endParaRPr>
          </a:p>
          <a:p>
            <a:pPr marR="3016250" algn="ctr">
              <a:lnSpc>
                <a:spcPct val="130000"/>
              </a:lnSpc>
              <a:spcBef>
                <a:spcPts val="100"/>
              </a:spcBef>
            </a:pPr>
            <a:r>
              <a:rPr lang="zh-CN" altLang="en-US" sz="2000" dirty="0">
                <a:latin typeface="FZDaHei-B02S" panose="02000000000000000000" charset="-122"/>
                <a:ea typeface="FZDaHei-B02S" panose="02000000000000000000" charset="-122"/>
                <a:cs typeface="FZDaHei-B02S" panose="02000000000000000000" charset="-122"/>
              </a:rPr>
              <a:t>指导老师：陈浩</a:t>
            </a:r>
            <a:endParaRPr sz="2000" dirty="0">
              <a:latin typeface="FZDaHei-B02S" panose="02000000000000000000" charset="-122"/>
              <a:ea typeface="FZDaHei-B02S" panose="02000000000000000000" charset="-122"/>
              <a:cs typeface="FZDaHei-B02S" panose="02000000000000000000" charset="-122"/>
            </a:endParaRPr>
          </a:p>
          <a:p>
            <a:pPr marR="3016250" algn="ctr">
              <a:lnSpc>
                <a:spcPct val="130000"/>
              </a:lnSpc>
            </a:pPr>
            <a:r>
              <a:rPr sz="2000" dirty="0">
                <a:latin typeface="FZDaHei-B02S" panose="02000000000000000000" charset="-122"/>
                <a:ea typeface="FZDaHei-B02S" panose="02000000000000000000" charset="-122"/>
                <a:cs typeface="FZDaHei-B02S" panose="02000000000000000000" charset="-122"/>
              </a:rPr>
              <a:t>清华大学</a:t>
            </a:r>
            <a:endParaRPr sz="2000" dirty="0">
              <a:latin typeface="FZDaHei-B02S" panose="02000000000000000000" charset="-122"/>
              <a:ea typeface="FZDaHei-B02S" panose="02000000000000000000" charset="-122"/>
              <a:cs typeface="FZDaHei-B02S" panose="02000000000000000000" charset="-122"/>
            </a:endParaRPr>
          </a:p>
          <a:p>
            <a:pPr marR="3016250" algn="ctr">
              <a:lnSpc>
                <a:spcPct val="130000"/>
              </a:lnSpc>
              <a:spcBef>
                <a:spcPts val="15"/>
              </a:spcBef>
            </a:pPr>
            <a:r>
              <a:rPr sz="2000" spc="-5" dirty="0">
                <a:latin typeface="FZDaHei-B02S" panose="02000000000000000000" charset="-122"/>
                <a:ea typeface="FZDaHei-B02S" panose="02000000000000000000" charset="-122"/>
                <a:cs typeface="FZDaHei-B02S" panose="02000000000000000000" charset="-122"/>
              </a:rPr>
              <a:t>2020.</a:t>
            </a:r>
            <a:r>
              <a:rPr lang="en-US" sz="2000" spc="-5" dirty="0">
                <a:latin typeface="FZDaHei-B02S" panose="02000000000000000000" charset="-122"/>
                <a:ea typeface="FZDaHei-B02S" panose="02000000000000000000" charset="-122"/>
                <a:cs typeface="FZDaHei-B02S" panose="02000000000000000000" charset="-122"/>
              </a:rPr>
              <a:t>11</a:t>
            </a:r>
            <a:r>
              <a:rPr sz="2000" spc="-5" dirty="0">
                <a:latin typeface="FZDaHei-B02S" panose="02000000000000000000" charset="-122"/>
                <a:ea typeface="FZDaHei-B02S" panose="02000000000000000000" charset="-122"/>
                <a:cs typeface="FZDaHei-B02S" panose="02000000000000000000" charset="-122"/>
              </a:rPr>
              <a:t>.</a:t>
            </a:r>
            <a:r>
              <a:rPr lang="en-US" sz="2000" spc="-5" dirty="0">
                <a:latin typeface="FZDaHei-B02S" panose="02000000000000000000" charset="-122"/>
                <a:ea typeface="FZDaHei-B02S" panose="02000000000000000000" charset="-122"/>
                <a:cs typeface="FZDaHei-B02S" panose="02000000000000000000" charset="-122"/>
              </a:rPr>
              <a:t>0</a:t>
            </a:r>
            <a:r>
              <a:rPr sz="2000" spc="-5" dirty="0">
                <a:latin typeface="FZDaHei-B02S" panose="02000000000000000000" charset="-122"/>
                <a:ea typeface="FZDaHei-B02S" panose="02000000000000000000" charset="-122"/>
                <a:cs typeface="FZDaHei-B02S" panose="02000000000000000000" charset="-122"/>
              </a:rPr>
              <a:t>1</a:t>
            </a:r>
            <a:endParaRPr sz="2000" dirty="0">
              <a:latin typeface="FZDaHei-B02S" panose="02000000000000000000" charset="-122"/>
              <a:ea typeface="FZDaHei-B02S" panose="02000000000000000000" charset="-122"/>
              <a:cs typeface="FZDaHei-B02S" panose="02000000000000000000" charset="-122"/>
            </a:endParaRPr>
          </a:p>
          <a:p>
            <a:pPr algn="ctr">
              <a:lnSpc>
                <a:spcPct val="100000"/>
              </a:lnSpc>
            </a:pPr>
            <a:endParaRPr sz="2700" dirty="0">
              <a:latin typeface="Arial" panose="020B0604020202020204"/>
              <a:cs typeface="Arial" panose="020B0604020202020204"/>
            </a:endParaRPr>
          </a:p>
          <a:p>
            <a:pPr marL="1858010" algn="r">
              <a:lnSpc>
                <a:spcPct val="100000"/>
              </a:lnSpc>
              <a:spcBef>
                <a:spcPts val="2115"/>
              </a:spcBef>
            </a:pPr>
            <a:r>
              <a:rPr lang="en-US" b="1" u="sng" spc="-5" dirty="0">
                <a:latin typeface="Arial" panose="020B0604020202020204"/>
                <a:cs typeface="Arial" panose="020B0604020202020204"/>
              </a:rPr>
              <a:t>Email</a:t>
            </a:r>
            <a:r>
              <a:rPr lang="zh-CN" altLang="en-US" b="1" u="sng" spc="-5" dirty="0">
                <a:latin typeface="Arial" panose="020B0604020202020204"/>
                <a:cs typeface="Arial" panose="020B0604020202020204"/>
              </a:rPr>
              <a:t>：</a:t>
            </a:r>
            <a:r>
              <a:rPr lang="en-US" b="1" u="sng" spc="-5" dirty="0">
                <a:latin typeface="Arial" panose="020B0604020202020204"/>
                <a:cs typeface="Arial" panose="020B0604020202020204"/>
              </a:rPr>
              <a:t>jincheng</a:t>
            </a:r>
            <a:r>
              <a:rPr b="1" u="sng" spc="-5" dirty="0">
                <a:latin typeface="Arial" panose="020B0604020202020204"/>
                <a:cs typeface="Arial" panose="020B0604020202020204"/>
                <a:hlinkClick r:id="rId1"/>
              </a:rPr>
              <a:t>18@mails.tsinghua.edu.cn</a:t>
            </a:r>
            <a:endParaRPr b="1" u="sng" spc="-5" dirty="0">
              <a:latin typeface="Arial" panose="020B0604020202020204"/>
              <a:cs typeface="Arial" panose="020B0604020202020204"/>
              <a:hlinkClick r:id="rId1"/>
            </a:endParaRPr>
          </a:p>
        </p:txBody>
      </p:sp>
      <p:pic>
        <p:nvPicPr>
          <p:cNvPr id="3" name="object 3"/>
          <p:cNvPicPr/>
          <p:nvPr/>
        </p:nvPicPr>
        <p:blipFill>
          <a:blip r:embed="rId2" cstate="print"/>
          <a:stretch>
            <a:fillRect/>
          </a:stretch>
        </p:blipFill>
        <p:spPr>
          <a:xfrm>
            <a:off x="7071359" y="0"/>
            <a:ext cx="2071116" cy="876300"/>
          </a:xfrm>
          <a:prstGeom prst="rect">
            <a:avLst/>
          </a:prstGeom>
        </p:spPr>
      </p:pic>
      <p:sp>
        <p:nvSpPr>
          <p:cNvPr id="4" name="object 4"/>
          <p:cNvSpPr txBox="1">
            <a:spLocks noGrp="1"/>
          </p:cNvSpPr>
          <p:nvPr>
            <p:ph type="title"/>
          </p:nvPr>
        </p:nvSpPr>
        <p:spPr>
          <a:xfrm>
            <a:off x="1090295" y="2320290"/>
            <a:ext cx="6964045" cy="688975"/>
          </a:xfrm>
          <a:prstGeom prst="rect">
            <a:avLst/>
          </a:prstGeom>
        </p:spPr>
        <p:txBody>
          <a:bodyPr vert="horz" wrap="square" lIns="0" tIns="12065" rIns="0" bIns="0" rtlCol="0">
            <a:spAutoFit/>
          </a:bodyPr>
          <a:lstStyle/>
          <a:p>
            <a:pPr marL="12700">
              <a:lnSpc>
                <a:spcPct val="100000"/>
              </a:lnSpc>
              <a:spcBef>
                <a:spcPts val="95"/>
              </a:spcBef>
            </a:pPr>
            <a:r>
              <a:rPr sz="4400" dirty="0">
                <a:latin typeface="FZDaHei-B02S" panose="02000000000000000000" charset="-122"/>
                <a:ea typeface="FZDaHei-B02S" panose="02000000000000000000" charset="-122"/>
                <a:cs typeface="SimHei" panose="02010609060101010101" charset="-122"/>
              </a:rPr>
              <a:t>机器学习辅助氢脆机理研究</a:t>
            </a:r>
            <a:endParaRPr sz="4400" dirty="0">
              <a:latin typeface="FZDaHei-B02S" panose="02000000000000000000" charset="-122"/>
              <a:ea typeface="FZDaHei-B02S" panose="02000000000000000000" charset="-122"/>
              <a:cs typeface="SimHei" panose="0201060906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1</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数据提取 </a:t>
            </a:r>
            <a:r>
              <a:rPr lang="en-US" altLang="zh-CN" sz="3200" b="1" spc="-50" dirty="0">
                <a:latin typeface="Arial" panose="020B0604020202020204"/>
                <a:cs typeface="Arial" panose="020B0604020202020204"/>
              </a:rPr>
              <a:t>I</a:t>
            </a:r>
            <a:endParaRPr lang="en-US" altLang="zh-CN" sz="3200" b="1" spc="-50" dirty="0">
              <a:latin typeface="Arial" panose="020B0604020202020204"/>
              <a:cs typeface="Arial" panose="020B0604020202020204"/>
              <a:sym typeface="+mn-ea"/>
            </a:endParaRPr>
          </a:p>
        </p:txBody>
      </p:sp>
      <p:grpSp>
        <p:nvGrpSpPr>
          <p:cNvPr id="46" name="组合 45"/>
          <p:cNvGrpSpPr/>
          <p:nvPr/>
        </p:nvGrpSpPr>
        <p:grpSpPr>
          <a:xfrm>
            <a:off x="1924050" y="1519555"/>
            <a:ext cx="5728970" cy="3632200"/>
            <a:chOff x="630" y="2393"/>
            <a:chExt cx="9022" cy="5720"/>
          </a:xfrm>
        </p:grpSpPr>
        <p:grpSp>
          <p:nvGrpSpPr>
            <p:cNvPr id="12" name="组合 11"/>
            <p:cNvGrpSpPr/>
            <p:nvPr/>
          </p:nvGrpSpPr>
          <p:grpSpPr>
            <a:xfrm>
              <a:off x="630" y="2537"/>
              <a:ext cx="879" cy="879"/>
              <a:chOff x="5584458" y="2595624"/>
              <a:chExt cx="513283" cy="513283"/>
            </a:xfrm>
            <a:solidFill>
              <a:srgbClr val="6969B4"/>
            </a:solidFill>
          </p:grpSpPr>
          <p:sp>
            <p:nvSpPr>
              <p:cNvPr id="19" name="矩形 18"/>
              <p:cNvSpPr/>
              <p:nvPr/>
            </p:nvSpPr>
            <p:spPr>
              <a:xfrm>
                <a:off x="5584458" y="2595624"/>
                <a:ext cx="513283" cy="513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400" b="0"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endParaRPr>
              </a:p>
            </p:txBody>
          </p:sp>
          <p:sp>
            <p:nvSpPr>
              <p:cNvPr id="20" name="文本框 19"/>
              <p:cNvSpPr txBox="1"/>
              <p:nvPr/>
            </p:nvSpPr>
            <p:spPr>
              <a:xfrm>
                <a:off x="5664744" y="2698377"/>
                <a:ext cx="352710" cy="283112"/>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Arial" panose="020B0604020202020204"/>
                    <a:ea typeface="Microsoft YaHei" panose="020B0503020204020204" charset="-122"/>
                    <a:cs typeface="+mn-ea"/>
                    <a:sym typeface="+mn-lt"/>
                  </a:rPr>
                  <a:t>01</a:t>
                </a:r>
                <a:endParaRPr kumimoji="0" lang="en-US" sz="1400" b="0" i="0" u="none" strike="noStrike" kern="1200" cap="none" spc="0" normalizeH="0" baseline="0" noProof="0">
                  <a:ln>
                    <a:noFill/>
                  </a:ln>
                  <a:solidFill>
                    <a:schemeClr val="bg1"/>
                  </a:solidFill>
                  <a:effectLst/>
                  <a:uLnTx/>
                  <a:uFillTx/>
                  <a:latin typeface="Arial" panose="020B0604020202020204"/>
                  <a:ea typeface="Microsoft YaHei" panose="020B0503020204020204" charset="-122"/>
                  <a:cs typeface="+mn-ea"/>
                  <a:sym typeface="+mn-lt"/>
                </a:endParaRPr>
              </a:p>
            </p:txBody>
          </p:sp>
        </p:grpSp>
        <p:sp>
          <p:nvSpPr>
            <p:cNvPr id="21" name="文本框 20"/>
            <p:cNvSpPr txBox="1"/>
            <p:nvPr/>
          </p:nvSpPr>
          <p:spPr>
            <a:xfrm flipH="1">
              <a:off x="1631" y="2796"/>
              <a:ext cx="4933" cy="725"/>
            </a:xfrm>
            <a:prstGeom prst="rect">
              <a:avLst/>
            </a:prstGeom>
            <a:noFill/>
            <a:extLst>
              <a:ext uri="{909E8E84-426E-40DD-AFC4-6F175D3DCCD1}">
                <a14:hiddenFill xmlns:a14="http://schemas.microsoft.com/office/drawing/2010/main">
                  <a:solidFill>
                    <a:srgbClr val="6969B4"/>
                  </a:solidFill>
                </a14:hiddenFill>
              </a:ext>
            </a:ex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chemeClr val="tx1"/>
                  </a:solidFill>
                  <a:effectLst/>
                  <a:uLnTx/>
                  <a:uFillTx/>
                  <a:latin typeface="SimSun" panose="02010600030101010101" pitchFamily="2" charset="-122"/>
                  <a:ea typeface="SimSun" panose="02010600030101010101" pitchFamily="2" charset="-122"/>
                  <a:cs typeface="+mn-ea"/>
                  <a:sym typeface="+mn-lt"/>
                </a:rPr>
                <a:t>多面体单元的顶点数</a:t>
              </a:r>
              <a:endParaRPr kumimoji="0" lang="zh-CN" altLang="en-US" sz="2400" b="1" i="0" u="none" strike="noStrike" kern="1200" cap="none" spc="0" normalizeH="0" baseline="0" noProof="0">
                <a:ln>
                  <a:noFill/>
                </a:ln>
                <a:solidFill>
                  <a:schemeClr val="tx1"/>
                </a:solidFill>
                <a:effectLst/>
                <a:uLnTx/>
                <a:uFillTx/>
                <a:latin typeface="SimSun" panose="02010600030101010101" pitchFamily="2" charset="-122"/>
                <a:ea typeface="SimSun" panose="02010600030101010101" pitchFamily="2" charset="-122"/>
                <a:cs typeface="+mn-ea"/>
                <a:sym typeface="+mn-lt"/>
              </a:endParaRPr>
            </a:p>
          </p:txBody>
        </p:sp>
        <p:sp>
          <p:nvSpPr>
            <p:cNvPr id="22" name="矩形 21"/>
            <p:cNvSpPr/>
            <p:nvPr/>
          </p:nvSpPr>
          <p:spPr>
            <a:xfrm flipH="1">
              <a:off x="1711" y="2393"/>
              <a:ext cx="3925" cy="584"/>
            </a:xfrm>
            <a:prstGeom prst="rect">
              <a:avLst/>
            </a:prstGeom>
            <a:noFill/>
            <a:extLst>
              <a:ext uri="{909E8E84-426E-40DD-AFC4-6F175D3DCCD1}">
                <a14:hiddenFill xmlns:a14="http://schemas.microsoft.com/office/drawing/2010/main">
                  <a:solidFill>
                    <a:srgbClr val="6969B4"/>
                  </a:solidFill>
                </a14:hiddenFill>
              </a:ext>
            </a:extLst>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400" dirty="0">
                  <a:latin typeface="Arial" panose="020B0604020202020204" pitchFamily="34" charset="0"/>
                  <a:ea typeface="FZDaHei-B02S" panose="02000000000000000000" charset="-122"/>
                  <a:cs typeface="Arial" panose="020B0604020202020204" pitchFamily="34" charset="0"/>
                  <a:sym typeface="+mn-ea"/>
                </a:rPr>
                <a:t>Vertices of Polyhedron</a:t>
              </a:r>
              <a:endParaRPr kumimoji="0" lang="en-US" altLang="zh-CN" sz="1400" b="0" i="0" u="none" strike="noStrike" kern="1200" cap="none" spc="0" normalizeH="0" baseline="0" noProof="0" dirty="0">
                <a:ln>
                  <a:noFill/>
                </a:ln>
                <a:solidFill>
                  <a:srgbClr val="303030"/>
                </a:solidFill>
                <a:effectLst/>
                <a:uLnTx/>
                <a:uFillTx/>
                <a:latin typeface="Arial" panose="020B0604020202020204" pitchFamily="34" charset="0"/>
                <a:ea typeface="FZDaHei-B02S" panose="02000000000000000000" charset="-122"/>
                <a:cs typeface="Arial" panose="020B0604020202020204" pitchFamily="34" charset="0"/>
                <a:sym typeface="+mn-ea"/>
              </a:endParaRPr>
            </a:p>
          </p:txBody>
        </p:sp>
        <p:grpSp>
          <p:nvGrpSpPr>
            <p:cNvPr id="23" name="组合 22"/>
            <p:cNvGrpSpPr/>
            <p:nvPr/>
          </p:nvGrpSpPr>
          <p:grpSpPr>
            <a:xfrm>
              <a:off x="630" y="4068"/>
              <a:ext cx="879" cy="879"/>
              <a:chOff x="5584458" y="2595624"/>
              <a:chExt cx="513283" cy="513283"/>
            </a:xfrm>
            <a:solidFill>
              <a:srgbClr val="6969B4"/>
            </a:solidFill>
          </p:grpSpPr>
          <p:sp>
            <p:nvSpPr>
              <p:cNvPr id="24" name="矩形 23"/>
              <p:cNvSpPr/>
              <p:nvPr/>
            </p:nvSpPr>
            <p:spPr>
              <a:xfrm>
                <a:off x="5584458" y="2595624"/>
                <a:ext cx="513283" cy="513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400" b="0"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endParaRPr>
              </a:p>
            </p:txBody>
          </p:sp>
          <p:sp>
            <p:nvSpPr>
              <p:cNvPr id="25" name="文本框 24"/>
              <p:cNvSpPr txBox="1"/>
              <p:nvPr/>
            </p:nvSpPr>
            <p:spPr>
              <a:xfrm>
                <a:off x="5664744" y="2698377"/>
                <a:ext cx="352710" cy="283112"/>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Arial" panose="020B0604020202020204"/>
                    <a:ea typeface="Microsoft YaHei" panose="020B0503020204020204" charset="-122"/>
                    <a:cs typeface="+mn-ea"/>
                    <a:sym typeface="+mn-lt"/>
                  </a:rPr>
                  <a:t>02</a:t>
                </a:r>
                <a:endParaRPr kumimoji="0" lang="en-US" sz="1400" b="0" i="0" u="none" strike="noStrike" kern="1200" cap="none" spc="0" normalizeH="0" baseline="0" noProof="0">
                  <a:ln>
                    <a:noFill/>
                  </a:ln>
                  <a:solidFill>
                    <a:srgbClr val="FFFFFF"/>
                  </a:solidFill>
                  <a:effectLst/>
                  <a:uLnTx/>
                  <a:uFillTx/>
                  <a:latin typeface="Arial" panose="020B0604020202020204"/>
                  <a:ea typeface="Microsoft YaHei" panose="020B0503020204020204" charset="-122"/>
                  <a:cs typeface="+mn-ea"/>
                  <a:sym typeface="+mn-lt"/>
                </a:endParaRPr>
              </a:p>
            </p:txBody>
          </p:sp>
        </p:grpSp>
        <p:sp>
          <p:nvSpPr>
            <p:cNvPr id="26" name="文本框 25"/>
            <p:cNvSpPr txBox="1"/>
            <p:nvPr/>
          </p:nvSpPr>
          <p:spPr>
            <a:xfrm flipH="1">
              <a:off x="1631" y="4327"/>
              <a:ext cx="5812" cy="725"/>
            </a:xfrm>
            <a:prstGeom prst="rect">
              <a:avLst/>
            </a:prstGeom>
            <a:noFill/>
            <a:extLst>
              <a:ext uri="{909E8E84-426E-40DD-AFC4-6F175D3DCCD1}">
                <a14:hiddenFill xmlns:a14="http://schemas.microsoft.com/office/drawing/2010/main">
                  <a:solidFill>
                    <a:srgbClr val="6969B4"/>
                  </a:solidFill>
                </a14:hiddenFill>
              </a:ext>
            </a:ex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a:ln>
                    <a:noFill/>
                  </a:ln>
                  <a:effectLst/>
                  <a:uLnTx/>
                  <a:uFillTx/>
                  <a:latin typeface="SimSun" panose="02010600030101010101" pitchFamily="2" charset="-122"/>
                  <a:ea typeface="SimSun" panose="02010600030101010101" pitchFamily="2" charset="-122"/>
                  <a:cs typeface="+mn-ea"/>
                  <a:sym typeface="+mn-lt"/>
                </a:rPr>
                <a:t>多面体单元的体积大小</a:t>
              </a:r>
              <a:endParaRPr lang="zh-CN" altLang="en-US" sz="2400" b="1" noProof="0">
                <a:ln>
                  <a:noFill/>
                </a:ln>
                <a:solidFill>
                  <a:schemeClr val="tx1"/>
                </a:solidFill>
                <a:effectLst/>
                <a:uLnTx/>
                <a:uFillTx/>
                <a:latin typeface="SimSun" panose="02010600030101010101" pitchFamily="2" charset="-122"/>
                <a:ea typeface="SimSun" panose="02010600030101010101" pitchFamily="2" charset="-122"/>
                <a:cs typeface="+mn-ea"/>
                <a:sym typeface="+mn-lt"/>
              </a:endParaRPr>
            </a:p>
          </p:txBody>
        </p:sp>
        <p:sp>
          <p:nvSpPr>
            <p:cNvPr id="27" name="矩形 26"/>
            <p:cNvSpPr/>
            <p:nvPr/>
          </p:nvSpPr>
          <p:spPr>
            <a:xfrm flipH="1">
              <a:off x="1711" y="3924"/>
              <a:ext cx="3925" cy="584"/>
            </a:xfrm>
            <a:prstGeom prst="rect">
              <a:avLst/>
            </a:prstGeom>
            <a:noFill/>
            <a:extLst>
              <a:ext uri="{909E8E84-426E-40DD-AFC4-6F175D3DCCD1}">
                <a14:hiddenFill xmlns:a14="http://schemas.microsoft.com/office/drawing/2010/main">
                  <a:solidFill>
                    <a:srgbClr val="6969B4"/>
                  </a:solidFill>
                </a14:hiddenFill>
              </a:ext>
            </a:extLst>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400" dirty="0">
                  <a:latin typeface="Arial" panose="020B0604020202020204" pitchFamily="34" charset="0"/>
                  <a:ea typeface="FZDaHei-B02S" panose="02000000000000000000" charset="-122"/>
                  <a:cs typeface="Arial" panose="020B0604020202020204" pitchFamily="34" charset="0"/>
                  <a:sym typeface="+mn-ea"/>
                </a:rPr>
                <a:t>Volume of Polyhedron</a:t>
              </a:r>
              <a:endParaRPr kumimoji="0" lang="en-US" altLang="zh-CN" sz="1400" b="0" i="0" u="none" strike="noStrike" kern="1200" cap="none" spc="0" normalizeH="0" baseline="0" noProof="0" dirty="0">
                <a:ln>
                  <a:noFill/>
                </a:ln>
                <a:solidFill>
                  <a:srgbClr val="303030"/>
                </a:solidFill>
                <a:effectLst/>
                <a:uLnTx/>
                <a:uFillTx/>
                <a:latin typeface="Arial" panose="020B0604020202020204" pitchFamily="34" charset="0"/>
                <a:ea typeface="FZDaHei-B02S" panose="02000000000000000000" charset="-122"/>
                <a:cs typeface="Arial" panose="020B0604020202020204" pitchFamily="34" charset="0"/>
                <a:sym typeface="+mn-ea"/>
              </a:endParaRPr>
            </a:p>
          </p:txBody>
        </p:sp>
        <p:grpSp>
          <p:nvGrpSpPr>
            <p:cNvPr id="28" name="组合 27"/>
            <p:cNvGrpSpPr/>
            <p:nvPr/>
          </p:nvGrpSpPr>
          <p:grpSpPr>
            <a:xfrm>
              <a:off x="630" y="5598"/>
              <a:ext cx="879" cy="879"/>
              <a:chOff x="5584458" y="2595624"/>
              <a:chExt cx="513283" cy="513283"/>
            </a:xfrm>
            <a:solidFill>
              <a:srgbClr val="6969B4"/>
            </a:solidFill>
          </p:grpSpPr>
          <p:sp>
            <p:nvSpPr>
              <p:cNvPr id="29" name="矩形 28"/>
              <p:cNvSpPr/>
              <p:nvPr/>
            </p:nvSpPr>
            <p:spPr>
              <a:xfrm>
                <a:off x="5584458" y="2595624"/>
                <a:ext cx="513283" cy="513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400" b="0"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endParaRPr>
              </a:p>
            </p:txBody>
          </p:sp>
          <p:sp>
            <p:nvSpPr>
              <p:cNvPr id="30" name="文本框 29"/>
              <p:cNvSpPr txBox="1"/>
              <p:nvPr/>
            </p:nvSpPr>
            <p:spPr>
              <a:xfrm>
                <a:off x="5664746" y="2698377"/>
                <a:ext cx="352710" cy="283112"/>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chemeClr val="bg1"/>
                    </a:solidFill>
                    <a:effectLst/>
                    <a:uLnTx/>
                    <a:uFillTx/>
                    <a:latin typeface="Arial" panose="020B0604020202020204"/>
                    <a:ea typeface="Microsoft YaHei" panose="020B0503020204020204" charset="-122"/>
                    <a:cs typeface="+mn-ea"/>
                    <a:sym typeface="+mn-lt"/>
                  </a:rPr>
                  <a:t>03</a:t>
                </a:r>
                <a:endParaRPr kumimoji="0" lang="en-US" sz="1400" b="0" i="0" u="none" strike="noStrike" kern="1200" cap="none" spc="0" normalizeH="0" baseline="0" noProof="0">
                  <a:ln>
                    <a:noFill/>
                  </a:ln>
                  <a:solidFill>
                    <a:schemeClr val="bg1"/>
                  </a:solidFill>
                  <a:effectLst/>
                  <a:uLnTx/>
                  <a:uFillTx/>
                  <a:latin typeface="Arial" panose="020B0604020202020204"/>
                  <a:ea typeface="Microsoft YaHei" panose="020B0503020204020204" charset="-122"/>
                  <a:cs typeface="+mn-ea"/>
                  <a:sym typeface="+mn-lt"/>
                </a:endParaRPr>
              </a:p>
            </p:txBody>
          </p:sp>
        </p:grpSp>
        <p:sp>
          <p:nvSpPr>
            <p:cNvPr id="31" name="文本框 30"/>
            <p:cNvSpPr txBox="1"/>
            <p:nvPr/>
          </p:nvSpPr>
          <p:spPr>
            <a:xfrm flipH="1">
              <a:off x="1631" y="5857"/>
              <a:ext cx="6722" cy="725"/>
            </a:xfrm>
            <a:prstGeom prst="rect">
              <a:avLst/>
            </a:prstGeom>
            <a:noFill/>
            <a:extLst>
              <a:ext uri="{909E8E84-426E-40DD-AFC4-6F175D3DCCD1}">
                <a14:hiddenFill xmlns:a14="http://schemas.microsoft.com/office/drawing/2010/main">
                  <a:solidFill>
                    <a:srgbClr val="6969B4"/>
                  </a:solidFill>
                </a14:hiddenFill>
              </a:ext>
            </a:ex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sz="2400" b="1" noProof="0">
                  <a:ln>
                    <a:noFill/>
                  </a:ln>
                  <a:solidFill>
                    <a:schemeClr val="tx1"/>
                  </a:solidFill>
                  <a:effectLst/>
                  <a:uLnTx/>
                  <a:uFillTx/>
                  <a:latin typeface="SimSun" panose="02010600030101010101" pitchFamily="2" charset="-122"/>
                  <a:ea typeface="SimSun" panose="02010600030101010101" pitchFamily="2" charset="-122"/>
                  <a:cs typeface="Calibri" panose="020F0502020204030204"/>
                  <a:sym typeface="+mn-ea"/>
                </a:rPr>
                <a:t>多面体中心距顶点的最近距离</a:t>
              </a:r>
              <a:endParaRPr lang="zh-CN" sz="2400" b="1" noProof="0">
                <a:ln>
                  <a:noFill/>
                </a:ln>
                <a:solidFill>
                  <a:schemeClr val="tx1"/>
                </a:solidFill>
                <a:effectLst/>
                <a:uLnTx/>
                <a:uFillTx/>
                <a:latin typeface="SimSun" panose="02010600030101010101" pitchFamily="2" charset="-122"/>
                <a:ea typeface="SimSun" panose="02010600030101010101" pitchFamily="2" charset="-122"/>
                <a:cs typeface="Calibri" panose="020F0502020204030204"/>
                <a:sym typeface="+mn-ea"/>
              </a:endParaRPr>
            </a:p>
          </p:txBody>
        </p:sp>
        <p:sp>
          <p:nvSpPr>
            <p:cNvPr id="32" name="矩形 31"/>
            <p:cNvSpPr/>
            <p:nvPr/>
          </p:nvSpPr>
          <p:spPr>
            <a:xfrm flipH="1">
              <a:off x="1711" y="5454"/>
              <a:ext cx="6867" cy="584"/>
            </a:xfrm>
            <a:prstGeom prst="rect">
              <a:avLst/>
            </a:prstGeom>
            <a:noFill/>
            <a:extLst>
              <a:ext uri="{909E8E84-426E-40DD-AFC4-6F175D3DCCD1}">
                <a14:hiddenFill xmlns:a14="http://schemas.microsoft.com/office/drawing/2010/main">
                  <a:solidFill>
                    <a:srgbClr val="6969B4"/>
                  </a:solidFill>
                </a14:hiddenFill>
              </a:ext>
            </a:extLst>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400" dirty="0">
                  <a:latin typeface="Arial" panose="020B0604020202020204" pitchFamily="34" charset="0"/>
                  <a:ea typeface="FZDaHei-B02S" panose="02000000000000000000" charset="-122"/>
                  <a:cs typeface="Arial" panose="020B0604020202020204" pitchFamily="34" charset="0"/>
                  <a:sym typeface="+mn-ea"/>
                </a:rPr>
                <a:t>Distance from the Center to Nearest Vertex</a:t>
              </a:r>
              <a:endParaRPr kumimoji="0" lang="en-US" altLang="zh-CN" sz="1400" b="0" i="0" u="none" strike="noStrike" kern="1200" cap="none" spc="0" normalizeH="0" baseline="0" noProof="0" dirty="0">
                <a:ln>
                  <a:noFill/>
                </a:ln>
                <a:solidFill>
                  <a:srgbClr val="303030"/>
                </a:solidFill>
                <a:effectLst/>
                <a:uLnTx/>
                <a:uFillTx/>
                <a:latin typeface="Arial" panose="020B0604020202020204" pitchFamily="34" charset="0"/>
                <a:ea typeface="FZDaHei-B02S" panose="02000000000000000000" charset="-122"/>
                <a:cs typeface="Arial" panose="020B0604020202020204" pitchFamily="34" charset="0"/>
                <a:sym typeface="+mn-ea"/>
              </a:endParaRPr>
            </a:p>
          </p:txBody>
        </p:sp>
        <p:grpSp>
          <p:nvGrpSpPr>
            <p:cNvPr id="33" name="组合 32"/>
            <p:cNvGrpSpPr/>
            <p:nvPr/>
          </p:nvGrpSpPr>
          <p:grpSpPr>
            <a:xfrm>
              <a:off x="630" y="7129"/>
              <a:ext cx="879" cy="879"/>
              <a:chOff x="5584458" y="2595624"/>
              <a:chExt cx="513283" cy="513283"/>
            </a:xfrm>
            <a:solidFill>
              <a:srgbClr val="6969B4"/>
            </a:solidFill>
          </p:grpSpPr>
          <p:sp>
            <p:nvSpPr>
              <p:cNvPr id="34" name="矩形 33"/>
              <p:cNvSpPr/>
              <p:nvPr/>
            </p:nvSpPr>
            <p:spPr>
              <a:xfrm>
                <a:off x="5584458" y="2595624"/>
                <a:ext cx="513283" cy="513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sz="1400" b="0"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endParaRPr>
              </a:p>
            </p:txBody>
          </p:sp>
          <p:sp>
            <p:nvSpPr>
              <p:cNvPr id="35" name="文本框 34"/>
              <p:cNvSpPr txBox="1"/>
              <p:nvPr/>
            </p:nvSpPr>
            <p:spPr>
              <a:xfrm>
                <a:off x="5665917" y="2698377"/>
                <a:ext cx="350364" cy="282043"/>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FFFFFF"/>
                    </a:solidFill>
                    <a:effectLst/>
                    <a:uLnTx/>
                    <a:uFillTx/>
                    <a:latin typeface="Arial" panose="020B0604020202020204"/>
                    <a:ea typeface="Microsoft YaHei" panose="020B0503020204020204" charset="-122"/>
                    <a:cs typeface="+mn-ea"/>
                    <a:sym typeface="+mn-lt"/>
                  </a:rPr>
                  <a:t>04</a:t>
                </a:r>
                <a:endParaRPr kumimoji="0" lang="en-US" sz="1400" b="0" i="0" u="none" strike="noStrike" kern="1200" cap="none" spc="0" normalizeH="0" baseline="0" noProof="0">
                  <a:ln>
                    <a:noFill/>
                  </a:ln>
                  <a:solidFill>
                    <a:srgbClr val="FFFFFF"/>
                  </a:solidFill>
                  <a:effectLst/>
                  <a:uLnTx/>
                  <a:uFillTx/>
                  <a:latin typeface="Arial" panose="020B0604020202020204"/>
                  <a:ea typeface="Microsoft YaHei" panose="020B0503020204020204" charset="-122"/>
                  <a:cs typeface="+mn-ea"/>
                  <a:sym typeface="+mn-lt"/>
                </a:endParaRPr>
              </a:p>
            </p:txBody>
          </p:sp>
        </p:grpSp>
        <p:sp>
          <p:nvSpPr>
            <p:cNvPr id="36" name="文本框 35"/>
            <p:cNvSpPr txBox="1"/>
            <p:nvPr/>
          </p:nvSpPr>
          <p:spPr>
            <a:xfrm flipH="1">
              <a:off x="1631" y="7388"/>
              <a:ext cx="8021" cy="725"/>
            </a:xfrm>
            <a:prstGeom prst="rect">
              <a:avLst/>
            </a:prstGeom>
            <a:noFill/>
            <a:extLst>
              <a:ext uri="{909E8E84-426E-40DD-AFC4-6F175D3DCCD1}">
                <a14:hiddenFill xmlns:a14="http://schemas.microsoft.com/office/drawing/2010/main">
                  <a:solidFill>
                    <a:srgbClr val="6969B4"/>
                  </a:solidFill>
                </a14:hiddenFill>
              </a:ext>
            </a:ex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sz="2400" b="1" noProof="0">
                  <a:ln>
                    <a:noFill/>
                  </a:ln>
                  <a:effectLst/>
                  <a:uLnTx/>
                  <a:uFillTx/>
                  <a:latin typeface="SimSun" panose="02010600030101010101" pitchFamily="2" charset="-122"/>
                  <a:ea typeface="SimSun" panose="02010600030101010101" pitchFamily="2" charset="-122"/>
                  <a:cs typeface="SimSun" panose="02010600030101010101" pitchFamily="2" charset="-122"/>
                  <a:sym typeface="+mn-ea"/>
                </a:rPr>
                <a:t>多面体单元的拓扑信息</a:t>
              </a:r>
              <a:endParaRPr lang="zh-CN" sz="2400" b="1" noProof="0">
                <a:ln>
                  <a:noFill/>
                </a:ln>
                <a:effectLst/>
                <a:uLnTx/>
                <a:uFillTx/>
                <a:latin typeface="SimSun" panose="02010600030101010101" pitchFamily="2" charset="-122"/>
                <a:ea typeface="SimSun" panose="02010600030101010101" pitchFamily="2" charset="-122"/>
                <a:cs typeface="SimSun" panose="02010600030101010101" pitchFamily="2" charset="-122"/>
                <a:sym typeface="+mn-ea"/>
              </a:endParaRPr>
            </a:p>
          </p:txBody>
        </p:sp>
        <p:sp>
          <p:nvSpPr>
            <p:cNvPr id="37" name="矩形 36"/>
            <p:cNvSpPr/>
            <p:nvPr/>
          </p:nvSpPr>
          <p:spPr>
            <a:xfrm flipH="1">
              <a:off x="1711" y="6985"/>
              <a:ext cx="3925" cy="584"/>
            </a:xfrm>
            <a:prstGeom prst="rect">
              <a:avLst/>
            </a:prstGeom>
            <a:noFill/>
            <a:extLst>
              <a:ext uri="{909E8E84-426E-40DD-AFC4-6F175D3DCCD1}">
                <a14:hiddenFill xmlns:a14="http://schemas.microsoft.com/office/drawing/2010/main">
                  <a:solidFill>
                    <a:srgbClr val="6969B4"/>
                  </a:solidFill>
                </a14:hiddenFill>
              </a:ext>
            </a:extLst>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sz="1400" dirty="0">
                  <a:latin typeface="Arial" panose="020B0604020202020204" pitchFamily="34" charset="0"/>
                  <a:ea typeface="FZDaHei-B02S" panose="02000000000000000000" charset="-122"/>
                  <a:cs typeface="Arial" panose="020B0604020202020204" pitchFamily="34" charset="0"/>
                  <a:sym typeface="+mn-ea"/>
                </a:rPr>
                <a:t>Topology </a:t>
              </a:r>
              <a:r>
                <a:rPr lang="en-US" altLang="zh-CN" sz="1400" dirty="0">
                  <a:latin typeface="Arial" panose="020B0604020202020204" pitchFamily="34" charset="0"/>
                  <a:ea typeface="FZDaHei-B02S" panose="02000000000000000000" charset="-122"/>
                  <a:cs typeface="Arial" panose="020B0604020202020204" pitchFamily="34" charset="0"/>
                  <a:sym typeface="+mn-ea"/>
                </a:rPr>
                <a:t>of Polyhedron</a:t>
              </a:r>
              <a:endParaRPr kumimoji="0" lang="en-US" altLang="zh-CN" sz="1400" b="0" i="0" u="none" strike="noStrike" kern="1200" cap="none" spc="0" normalizeH="0" baseline="0" noProof="0" dirty="0">
                <a:ln>
                  <a:noFill/>
                </a:ln>
                <a:solidFill>
                  <a:srgbClr val="303030"/>
                </a:solidFill>
                <a:effectLst/>
                <a:uLnTx/>
                <a:uFillTx/>
                <a:latin typeface="Arial" panose="020B0604020202020204" pitchFamily="34" charset="0"/>
                <a:ea typeface="FZDaHei-B02S" panose="02000000000000000000" charset="-122"/>
                <a:cs typeface="Arial" panose="020B0604020202020204" pitchFamily="34" charset="0"/>
                <a:sym typeface="+mn-ea"/>
              </a:endParaRPr>
            </a:p>
          </p:txBody>
        </p:sp>
      </p:grpSp>
      <p:grpSp>
        <p:nvGrpSpPr>
          <p:cNvPr id="47" name="组合 46"/>
          <p:cNvGrpSpPr/>
          <p:nvPr/>
        </p:nvGrpSpPr>
        <p:grpSpPr>
          <a:xfrm>
            <a:off x="6894830" y="1610995"/>
            <a:ext cx="2120265" cy="2569210"/>
            <a:chOff x="9840" y="3360"/>
            <a:chExt cx="3339" cy="5400"/>
          </a:xfrm>
        </p:grpSpPr>
        <p:sp>
          <p:nvSpPr>
            <p:cNvPr id="49" name="文本框 48"/>
            <p:cNvSpPr txBox="1"/>
            <p:nvPr/>
          </p:nvSpPr>
          <p:spPr>
            <a:xfrm>
              <a:off x="10716" y="5638"/>
              <a:ext cx="2463" cy="968"/>
            </a:xfrm>
            <a:prstGeom prst="rect">
              <a:avLst/>
            </a:prstGeom>
            <a:noFill/>
          </p:spPr>
          <p:txBody>
            <a:bodyPr wrap="square" rtlCol="0" anchor="t">
              <a:spAutoFit/>
            </a:bodyPr>
            <a:lstStyle/>
            <a:p>
              <a:r>
                <a:rPr lang="en-US" altLang="zh-CN" sz="2400" b="1" spc="-50" dirty="0">
                  <a:latin typeface="Arial" panose="020B0604020202020204" pitchFamily="34" charset="0"/>
                  <a:ea typeface="FZDaHei-B02S" panose="02000000000000000000" charset="-122"/>
                  <a:cs typeface="Arial" panose="020B0604020202020204" pitchFamily="34" charset="0"/>
                  <a:sym typeface="+mn-ea"/>
                </a:rPr>
                <a:t>Trivial</a:t>
              </a:r>
              <a:endParaRPr lang="en-US" altLang="zh-CN" sz="2400" b="1" spc="-50" dirty="0">
                <a:latin typeface="Arial" panose="020B0604020202020204" pitchFamily="34" charset="0"/>
                <a:ea typeface="FZDaHei-B02S" panose="02000000000000000000" charset="-122"/>
                <a:cs typeface="Arial" panose="020B0604020202020204" pitchFamily="34" charset="0"/>
                <a:sym typeface="+mn-ea"/>
              </a:endParaRPr>
            </a:p>
          </p:txBody>
        </p:sp>
        <p:sp>
          <p:nvSpPr>
            <p:cNvPr id="51" name="右大括号 50"/>
            <p:cNvSpPr/>
            <p:nvPr/>
          </p:nvSpPr>
          <p:spPr>
            <a:xfrm>
              <a:off x="9840" y="3360"/>
              <a:ext cx="717" cy="54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grpSp>
        <p:nvGrpSpPr>
          <p:cNvPr id="52" name="组合 51"/>
          <p:cNvGrpSpPr/>
          <p:nvPr/>
        </p:nvGrpSpPr>
        <p:grpSpPr>
          <a:xfrm>
            <a:off x="6014085" y="4495165"/>
            <a:ext cx="2727960" cy="600075"/>
            <a:chOff x="4673" y="2375"/>
            <a:chExt cx="4296" cy="945"/>
          </a:xfrm>
        </p:grpSpPr>
        <p:sp>
          <p:nvSpPr>
            <p:cNvPr id="53" name="文本框 52"/>
            <p:cNvSpPr txBox="1"/>
            <p:nvPr/>
          </p:nvSpPr>
          <p:spPr>
            <a:xfrm>
              <a:off x="5953" y="2375"/>
              <a:ext cx="3016" cy="677"/>
            </a:xfrm>
            <a:prstGeom prst="rect">
              <a:avLst/>
            </a:prstGeom>
            <a:noFill/>
          </p:spPr>
          <p:txBody>
            <a:bodyPr wrap="square" rtlCol="0" anchor="t">
              <a:spAutoFit/>
            </a:bodyPr>
            <a:lstStyle/>
            <a:p>
              <a:pPr>
                <a:lnSpc>
                  <a:spcPct val="110000"/>
                </a:lnSpc>
              </a:pPr>
              <a:r>
                <a:rPr lang="en-US" sz="2000" b="1">
                  <a:latin typeface="Arial" panose="020B0604020202020204" pitchFamily="34" charset="0"/>
                  <a:ea typeface="FZDaHei-B02S" panose="02000000000000000000" charset="-122"/>
                  <a:cs typeface="Arial" panose="020B0604020202020204" pitchFamily="34" charset="0"/>
                  <a:sym typeface="+mn-ea"/>
                </a:rPr>
                <a:t>Classification</a:t>
              </a:r>
              <a:endParaRPr lang="en-US" sz="2000" b="1">
                <a:latin typeface="Arial" panose="020B0604020202020204" pitchFamily="34" charset="0"/>
                <a:ea typeface="FZDaHei-B02S" panose="02000000000000000000" charset="-122"/>
                <a:cs typeface="Arial" panose="020B0604020202020204" pitchFamily="34" charset="0"/>
                <a:sym typeface="+mn-ea"/>
              </a:endParaRPr>
            </a:p>
          </p:txBody>
        </p:sp>
        <p:sp>
          <p:nvSpPr>
            <p:cNvPr id="54" name="右箭头 53"/>
            <p:cNvSpPr/>
            <p:nvPr/>
          </p:nvSpPr>
          <p:spPr>
            <a:xfrm>
              <a:off x="4673" y="2866"/>
              <a:ext cx="1143" cy="4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7" name="组合 56"/>
          <p:cNvGrpSpPr/>
          <p:nvPr/>
        </p:nvGrpSpPr>
        <p:grpSpPr>
          <a:xfrm>
            <a:off x="378460" y="1519555"/>
            <a:ext cx="1386205" cy="3634105"/>
            <a:chOff x="596" y="2393"/>
            <a:chExt cx="2183" cy="5723"/>
          </a:xfrm>
        </p:grpSpPr>
        <p:sp>
          <p:nvSpPr>
            <p:cNvPr id="55" name="矩形 54"/>
            <p:cNvSpPr/>
            <p:nvPr/>
          </p:nvSpPr>
          <p:spPr>
            <a:xfrm>
              <a:off x="596" y="4020"/>
              <a:ext cx="1483" cy="24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1"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rPr>
                <a:t>输</a:t>
              </a:r>
              <a:endParaRPr kumimoji="0" lang="zh-CN" sz="2400" b="1"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1"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rPr>
                <a:t>入</a:t>
              </a:r>
              <a:endParaRPr kumimoji="0" lang="zh-CN" sz="2400" b="1"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1"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rPr>
                <a:t>特</a:t>
              </a:r>
              <a:endParaRPr kumimoji="0" lang="zh-CN" sz="2400" b="1"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sz="2400" b="1"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rPr>
                <a:t>征</a:t>
              </a:r>
              <a:endParaRPr kumimoji="0" lang="zh-CN" sz="2400" b="1" i="0" u="none" strike="noStrike" kern="1200" cap="none" spc="0" normalizeH="0" baseline="0" noProof="0">
                <a:ln>
                  <a:noFill/>
                </a:ln>
                <a:solidFill>
                  <a:srgbClr val="303030"/>
                </a:solidFill>
                <a:effectLst/>
                <a:uLnTx/>
                <a:uFillTx/>
                <a:latin typeface="Arial" panose="020B0604020202020204"/>
                <a:ea typeface="Microsoft YaHei" panose="020B0503020204020204" charset="-122"/>
                <a:cs typeface="+mn-ea"/>
                <a:sym typeface="+mn-lt"/>
              </a:endParaRPr>
            </a:p>
          </p:txBody>
        </p:sp>
        <p:sp>
          <p:nvSpPr>
            <p:cNvPr id="56" name="右大括号 55"/>
            <p:cNvSpPr/>
            <p:nvPr/>
          </p:nvSpPr>
          <p:spPr>
            <a:xfrm rot="10800000">
              <a:off x="2079" y="2393"/>
              <a:ext cx="700" cy="572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sp>
        <p:nvSpPr>
          <p:cNvPr id="58" name="文本框 57"/>
          <p:cNvSpPr txBox="1"/>
          <p:nvPr/>
        </p:nvSpPr>
        <p:spPr>
          <a:xfrm>
            <a:off x="400050" y="5685790"/>
            <a:ext cx="7661910" cy="82994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sz="2400" b="1" noProof="0">
                <a:ln>
                  <a:noFill/>
                </a:ln>
                <a:solidFill>
                  <a:srgbClr val="303030"/>
                </a:solidFill>
                <a:effectLst/>
                <a:uLnTx/>
                <a:uFillTx/>
                <a:latin typeface="Arial" panose="020B0604020202020204"/>
                <a:ea typeface="Microsoft YaHei" panose="020B0503020204020204" charset="-122"/>
                <a:cs typeface="+mn-ea"/>
                <a:sym typeface="+mn-lt"/>
              </a:rPr>
              <a:t>目标</a:t>
            </a:r>
            <a:r>
              <a:rPr lang="zh-CN" sz="2400" b="1" noProof="0">
                <a:ln>
                  <a:noFill/>
                </a:ln>
                <a:solidFill>
                  <a:srgbClr val="303030"/>
                </a:solidFill>
                <a:effectLst/>
                <a:uLnTx/>
                <a:uFillTx/>
                <a:latin typeface="Arial" panose="020B0604020202020204"/>
                <a:ea typeface="Microsoft YaHei" panose="020B0503020204020204" charset="-122"/>
                <a:cs typeface="+mn-ea"/>
                <a:sym typeface="+mn-lt"/>
              </a:rPr>
              <a:t>特征：</a:t>
            </a:r>
            <a:r>
              <a:rPr lang="en-US" altLang="zh-CN" sz="2400" b="1" noProof="0">
                <a:ln>
                  <a:noFill/>
                </a:ln>
                <a:solidFill>
                  <a:srgbClr val="303030"/>
                </a:solidFill>
                <a:effectLst/>
                <a:uLnTx/>
                <a:uFillTx/>
                <a:latin typeface="Arial" panose="020B0604020202020204"/>
                <a:ea typeface="Microsoft YaHei" panose="020B0503020204020204" charset="-122"/>
                <a:cs typeface="+mn-ea"/>
                <a:sym typeface="+mn-lt"/>
              </a:rPr>
              <a:t>	    </a:t>
            </a:r>
            <a:r>
              <a:rPr lang="zh-CN"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在对应 </a:t>
            </a:r>
            <a:r>
              <a:rPr lang="en-US" altLang="zh-CN"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H </a:t>
            </a:r>
            <a:r>
              <a:rPr lang="zh-CN" altLang="en-US"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势阱的 </a:t>
            </a:r>
            <a:r>
              <a:rPr lang="en-US" altLang="zh-CN"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H </a:t>
            </a:r>
            <a:r>
              <a:rPr lang="zh-CN" altLang="en-US"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结合能</a:t>
            </a:r>
            <a:endParaRPr lang="zh-CN" altLang="en-US"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		(</a:t>
            </a:r>
            <a:r>
              <a:rPr lang="zh-CN" altLang="en-US"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经由分子动力学进行模拟计算得到</a:t>
            </a:r>
            <a:r>
              <a:rPr lang="en-US" altLang="zh-CN"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rPr>
              <a:t>)</a:t>
            </a:r>
            <a:endParaRPr lang="en-US" altLang="zh-CN" sz="2400" b="1" noProof="0">
              <a:ln>
                <a:noFill/>
              </a:ln>
              <a:solidFill>
                <a:srgbClr val="303030"/>
              </a:solidFill>
              <a:effectLst/>
              <a:uLnTx/>
              <a:uFillTx/>
              <a:latin typeface="SimSun" panose="02010600030101010101" pitchFamily="2" charset="-122"/>
              <a:ea typeface="SimSun" panose="02010600030101010101" pitchFamily="2" charset="-122"/>
              <a:cs typeface="SimSun" panose="02010600030101010101" pitchFamily="2" charset="-122"/>
              <a:sym typeface="+mn-lt"/>
            </a:endParaRPr>
          </a:p>
        </p:txBody>
      </p:sp>
      <p:sp>
        <p:nvSpPr>
          <p:cNvPr id="7" name="文本框 6"/>
          <p:cNvSpPr txBox="1"/>
          <p:nvPr/>
        </p:nvSpPr>
        <p:spPr>
          <a:xfrm>
            <a:off x="6826885" y="4935855"/>
            <a:ext cx="1915160" cy="429895"/>
          </a:xfrm>
          <a:prstGeom prst="rect">
            <a:avLst/>
          </a:prstGeom>
          <a:noFill/>
        </p:spPr>
        <p:txBody>
          <a:bodyPr wrap="square" rtlCol="0" anchor="t">
            <a:spAutoFit/>
          </a:bodyPr>
          <a:lstStyle/>
          <a:p>
            <a:pPr>
              <a:lnSpc>
                <a:spcPct val="110000"/>
              </a:lnSpc>
            </a:pPr>
            <a:r>
              <a:rPr lang="en-US" sz="2000" b="1">
                <a:latin typeface="Arial" panose="020B0604020202020204" pitchFamily="34" charset="0"/>
                <a:ea typeface="FZDaHei-B02S" panose="02000000000000000000" charset="-122"/>
                <a:cs typeface="Arial" panose="020B0604020202020204" pitchFamily="34" charset="0"/>
                <a:sym typeface="+mn-ea"/>
              </a:rPr>
              <a:t>&amp; Distortion</a:t>
            </a:r>
            <a:endParaRPr lang="en-US" sz="2000" b="1">
              <a:latin typeface="Arial" panose="020B0604020202020204" pitchFamily="34" charset="0"/>
              <a:ea typeface="FZDaHei-B02S" panose="02000000000000000000" charset="-122"/>
              <a:cs typeface="Arial" panose="020B0604020202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86410" y="49022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1</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数据提取 </a:t>
            </a:r>
            <a:r>
              <a:rPr lang="en-US" altLang="zh-CN" sz="3200" b="1" spc="-50" dirty="0">
                <a:latin typeface="Arial" panose="020B0604020202020204"/>
                <a:cs typeface="Arial" panose="020B0604020202020204"/>
              </a:rPr>
              <a:t>II</a:t>
            </a:r>
            <a:endParaRPr lang="en-US" altLang="zh-CN" sz="3200" b="1" spc="-50" dirty="0">
              <a:latin typeface="Arial" panose="020B0604020202020204"/>
              <a:cs typeface="Arial" panose="020B0604020202020204"/>
              <a:sym typeface="+mn-ea"/>
            </a:endParaRPr>
          </a:p>
        </p:txBody>
      </p:sp>
      <p:sp>
        <p:nvSpPr>
          <p:cNvPr id="8" name="文本框 7"/>
          <p:cNvSpPr txBox="1"/>
          <p:nvPr/>
        </p:nvSpPr>
        <p:spPr>
          <a:xfrm>
            <a:off x="400050" y="1173480"/>
            <a:ext cx="7761605" cy="460375"/>
          </a:xfrm>
          <a:prstGeom prst="rect">
            <a:avLst/>
          </a:prstGeom>
          <a:noFill/>
        </p:spPr>
        <p:txBody>
          <a:bodyPr wrap="square" rtlCol="0" anchor="t">
            <a:spAutoFit/>
          </a:bodyPr>
          <a:lstStyle/>
          <a:p>
            <a:r>
              <a:rPr lang="zh-CN" altLang="en-US" sz="2400" b="1" spc="-50" dirty="0">
                <a:latin typeface="FZDaHei-B02S" panose="02000000000000000000" charset="-122"/>
                <a:ea typeface="FZDaHei-B02S" panose="02000000000000000000" charset="-122"/>
                <a:cs typeface="Arial" panose="020B0604020202020204"/>
                <a:sym typeface="+mn-ea"/>
              </a:rPr>
              <a:t>无畸变</a:t>
            </a:r>
            <a:r>
              <a:rPr lang="zh-CN" altLang="en-US" sz="2400" b="1" spc="-50" dirty="0">
                <a:latin typeface="FZDaHei-B02S" panose="02000000000000000000" charset="-122"/>
                <a:ea typeface="FZDaHei-B02S" panose="02000000000000000000" charset="-122"/>
                <a:cs typeface="Arial" panose="020B0604020202020204"/>
                <a:sym typeface="+mn-ea"/>
              </a:rPr>
              <a:t>理想多面体数据集</a:t>
            </a:r>
            <a:endParaRPr lang="zh-CN" altLang="en-US" sz="2400" b="1" spc="-50" dirty="0">
              <a:latin typeface="FZDaHei-B02S" panose="02000000000000000000" charset="-122"/>
              <a:ea typeface="FZDaHei-B02S" panose="02000000000000000000" charset="-122"/>
              <a:cs typeface="Arial" panose="020B0604020202020204"/>
              <a:sym typeface="+mn-ea"/>
            </a:endParaRPr>
          </a:p>
        </p:txBody>
      </p:sp>
      <p:sp>
        <p:nvSpPr>
          <p:cNvPr id="15" name="文本框 14"/>
          <p:cNvSpPr txBox="1"/>
          <p:nvPr/>
        </p:nvSpPr>
        <p:spPr>
          <a:xfrm>
            <a:off x="257175" y="6166485"/>
            <a:ext cx="5500370" cy="460375"/>
          </a:xfrm>
          <a:prstGeom prst="rect">
            <a:avLst/>
          </a:prstGeom>
          <a:noFill/>
        </p:spPr>
        <p:txBody>
          <a:bodyPr wrap="square" rtlCol="0" anchor="t">
            <a:spAutoFit/>
          </a:bodyPr>
          <a:lstStyle/>
          <a:p>
            <a:r>
              <a:rPr lang="zh-CN" altLang="en-US" sz="1200">
                <a:sym typeface="+mn-ea"/>
              </a:rPr>
              <a:t>Holmes-Cerfon, M. C. "Enumerating rigid sphere packings." SIAM Review 58.2 (2016): 229-244. DOI:10.1137/140982337</a:t>
            </a:r>
            <a:endParaRPr lang="zh-CN" altLang="en-US" sz="1200"/>
          </a:p>
        </p:txBody>
      </p:sp>
      <p:grpSp>
        <p:nvGrpSpPr>
          <p:cNvPr id="17" name="组合 16"/>
          <p:cNvGrpSpPr/>
          <p:nvPr/>
        </p:nvGrpSpPr>
        <p:grpSpPr>
          <a:xfrm>
            <a:off x="330200" y="1633855"/>
            <a:ext cx="8479155" cy="4204970"/>
            <a:chOff x="630" y="2470"/>
            <a:chExt cx="13353" cy="6622"/>
          </a:xfrm>
        </p:grpSpPr>
        <p:sp>
          <p:nvSpPr>
            <p:cNvPr id="7" name="文本框 6"/>
            <p:cNvSpPr txBox="1"/>
            <p:nvPr/>
          </p:nvSpPr>
          <p:spPr>
            <a:xfrm>
              <a:off x="630" y="8561"/>
              <a:ext cx="12615" cy="531"/>
            </a:xfrm>
            <a:prstGeom prst="rect">
              <a:avLst/>
            </a:prstGeom>
            <a:noFill/>
          </p:spPr>
          <p:txBody>
            <a:bodyPr wrap="square" rtlCol="0" anchor="t">
              <a:spAutoFit/>
            </a:bodyPr>
            <a:lstStyle/>
            <a:p>
              <a:pPr algn="l"/>
              <a:r>
                <a:rPr lang="zh-CN" altLang="en-US" sz="1600" b="1">
                  <a:latin typeface="+mj-lt"/>
                  <a:ea typeface="+mj-ea"/>
                  <a:cs typeface="+mj-lt"/>
                </a:rPr>
                <a:t>Fig.</a:t>
              </a:r>
              <a:r>
                <a:rPr lang="en-US" altLang="zh-CN" sz="1600" b="1">
                  <a:latin typeface="+mj-lt"/>
                  <a:ea typeface="+mj-ea"/>
                  <a:cs typeface="+mj-lt"/>
                </a:rPr>
                <a:t>3</a:t>
              </a:r>
              <a:r>
                <a:rPr lang="en-US" altLang="zh-CN" sz="1600" b="1">
                  <a:latin typeface="+mj-lt"/>
                  <a:ea typeface="+mj-ea"/>
                  <a:cs typeface="+mj-lt"/>
                </a:rPr>
                <a:t>.1</a:t>
              </a:r>
              <a:r>
                <a:rPr lang="zh-CN" altLang="en-US" sz="1600">
                  <a:latin typeface="+mj-lt"/>
                  <a:ea typeface="+mj-ea"/>
                  <a:cs typeface="+mj-lt"/>
                </a:rPr>
                <a:t> The seed clusters of sizes n = 4,6,7,8,9,10 in the data-base of hard-sphere packings</a:t>
              </a:r>
              <a:endParaRPr lang="zh-CN" altLang="en-US" sz="1600">
                <a:latin typeface="+mj-lt"/>
                <a:ea typeface="+mj-ea"/>
                <a:cs typeface="+mj-lt"/>
              </a:endParaRPr>
            </a:p>
          </p:txBody>
        </p:sp>
        <p:pic>
          <p:nvPicPr>
            <p:cNvPr id="13" name="图片 12" descr="多面体单元"/>
            <p:cNvPicPr>
              <a:picLocks noChangeAspect="1"/>
            </p:cNvPicPr>
            <p:nvPr/>
          </p:nvPicPr>
          <p:blipFill>
            <a:blip r:embed="rId4"/>
            <a:srcRect t="273" b="40625"/>
            <a:stretch>
              <a:fillRect/>
            </a:stretch>
          </p:blipFill>
          <p:spPr>
            <a:xfrm>
              <a:off x="630" y="2470"/>
              <a:ext cx="6966" cy="6055"/>
            </a:xfrm>
            <a:prstGeom prst="rect">
              <a:avLst/>
            </a:prstGeom>
          </p:spPr>
        </p:pic>
        <p:pic>
          <p:nvPicPr>
            <p:cNvPr id="16" name="图片 15" descr="多面体单元"/>
            <p:cNvPicPr>
              <a:picLocks noChangeAspect="1"/>
            </p:cNvPicPr>
            <p:nvPr/>
          </p:nvPicPr>
          <p:blipFill>
            <a:blip r:embed="rId4"/>
            <a:srcRect t="45654" b="-476"/>
            <a:stretch>
              <a:fillRect/>
            </a:stretch>
          </p:blipFill>
          <p:spPr>
            <a:xfrm>
              <a:off x="6593" y="2470"/>
              <a:ext cx="7390" cy="6092"/>
            </a:xfrm>
            <a:prstGeom prst="rect">
              <a:avLst/>
            </a:prstGeom>
          </p:spPr>
        </p:pic>
      </p:grpSp>
      <p:cxnSp>
        <p:nvCxnSpPr>
          <p:cNvPr id="11" name="直接连接符 10"/>
          <p:cNvCxnSpPr/>
          <p:nvPr/>
        </p:nvCxnSpPr>
        <p:spPr>
          <a:xfrm>
            <a:off x="330200" y="1633855"/>
            <a:ext cx="8424000" cy="0"/>
          </a:xfrm>
          <a:prstGeom prst="line">
            <a:avLst/>
          </a:prstGeom>
          <a:effectLst/>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28632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1</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数据提取 </a:t>
            </a:r>
            <a:r>
              <a:rPr lang="en-US" altLang="zh-CN" sz="3200" b="1" spc="-50" dirty="0">
                <a:latin typeface="Arial" panose="020B0604020202020204"/>
                <a:cs typeface="Arial" panose="020B0604020202020204"/>
              </a:rPr>
              <a:t>III</a:t>
            </a:r>
            <a:endParaRPr lang="en-US" altLang="zh-CN" sz="3200" b="1" spc="-50" dirty="0">
              <a:latin typeface="Arial" panose="020B0604020202020204"/>
              <a:cs typeface="Arial" panose="020B0604020202020204"/>
              <a:sym typeface="+mn-ea"/>
            </a:endParaRPr>
          </a:p>
        </p:txBody>
      </p:sp>
      <p:sp>
        <p:nvSpPr>
          <p:cNvPr id="8" name="文本框 7"/>
          <p:cNvSpPr txBox="1"/>
          <p:nvPr/>
        </p:nvSpPr>
        <p:spPr>
          <a:xfrm>
            <a:off x="400050" y="1173480"/>
            <a:ext cx="6139815" cy="460375"/>
          </a:xfrm>
          <a:prstGeom prst="rect">
            <a:avLst/>
          </a:prstGeom>
          <a:noFill/>
        </p:spPr>
        <p:txBody>
          <a:bodyPr wrap="square" rtlCol="0" anchor="t">
            <a:spAutoFit/>
          </a:bodyPr>
          <a:lstStyle/>
          <a:p>
            <a:r>
              <a:rPr lang="zh-CN" sz="2400" b="1" spc="-50" dirty="0">
                <a:latin typeface="Arial" panose="020B0604020202020204" pitchFamily="34" charset="0"/>
                <a:ea typeface="FZDaHei-B02S" panose="02000000000000000000" charset="-122"/>
                <a:cs typeface="Arial" panose="020B0604020202020204" pitchFamily="34" charset="0"/>
                <a:sym typeface="+mn-ea"/>
              </a:rPr>
              <a:t>多面体的拓扑分类 </a:t>
            </a:r>
            <a:r>
              <a:rPr lang="en-US" altLang="zh-CN" sz="2400" b="1" spc="-50" dirty="0">
                <a:latin typeface="Arial" panose="020B0604020202020204" pitchFamily="34" charset="0"/>
                <a:ea typeface="FZDaHei-B02S" panose="02000000000000000000" charset="-122"/>
                <a:cs typeface="Arial" panose="020B0604020202020204" pitchFamily="34" charset="0"/>
                <a:sym typeface="+mn-ea"/>
              </a:rPr>
              <a:t>&amp; </a:t>
            </a:r>
            <a:r>
              <a:rPr lang="zh-CN" altLang="en-US" sz="2400" b="1" spc="-50" dirty="0">
                <a:latin typeface="Arial" panose="020B0604020202020204" pitchFamily="34" charset="0"/>
                <a:ea typeface="FZDaHei-B02S" panose="02000000000000000000" charset="-122"/>
                <a:cs typeface="Arial" panose="020B0604020202020204" pitchFamily="34" charset="0"/>
                <a:sym typeface="+mn-ea"/>
              </a:rPr>
              <a:t>畸变信息 </a:t>
            </a:r>
            <a:r>
              <a:rPr lang="en-US" altLang="zh-CN" sz="2400" b="1" spc="-50" dirty="0">
                <a:latin typeface="Arial" panose="020B0604020202020204" pitchFamily="34" charset="0"/>
                <a:ea typeface="FZDaHei-B02S" panose="02000000000000000000" charset="-122"/>
                <a:cs typeface="Arial" panose="020B0604020202020204" pitchFamily="34" charset="0"/>
                <a:sym typeface="+mn-ea"/>
              </a:rPr>
              <a:t>(RMSD, dV/V)</a:t>
            </a:r>
            <a:endParaRPr lang="en-US" altLang="zh-CN" sz="2400" b="1" spc="-50" dirty="0">
              <a:latin typeface="Arial" panose="020B0604020202020204" pitchFamily="34" charset="0"/>
              <a:ea typeface="FZDaHei-B02S" panose="02000000000000000000" charset="-122"/>
              <a:cs typeface="Arial" panose="020B0604020202020204" pitchFamily="34" charset="0"/>
              <a:sym typeface="+mn-ea"/>
            </a:endParaRPr>
          </a:p>
        </p:txBody>
      </p:sp>
      <p:sp>
        <p:nvSpPr>
          <p:cNvPr id="11" name="文本框 10"/>
          <p:cNvSpPr txBox="1"/>
          <p:nvPr/>
        </p:nvSpPr>
        <p:spPr>
          <a:xfrm>
            <a:off x="412750" y="1905000"/>
            <a:ext cx="8128000" cy="645160"/>
          </a:xfrm>
          <a:prstGeom prst="rect">
            <a:avLst/>
          </a:prstGeom>
          <a:noFill/>
        </p:spPr>
        <p:txBody>
          <a:bodyPr wrap="square" rtlCol="0" anchor="t">
            <a:spAutoFit/>
          </a:bodyPr>
          <a:lstStyle/>
          <a:p>
            <a:r>
              <a:rPr lang="en-US" altLang="zh-CN">
                <a:latin typeface="FZDaHei-B02S" panose="02000000000000000000" charset="-122"/>
                <a:ea typeface="FZDaHei-B02S" panose="02000000000000000000" charset="-122"/>
                <a:cs typeface="FZDaHei-B02S" panose="02000000000000000000" charset="-122"/>
              </a:rPr>
              <a:t>1. </a:t>
            </a:r>
            <a:r>
              <a:rPr lang="zh-CN" altLang="en-US">
                <a:latin typeface="FZDaHei-B02S" panose="02000000000000000000" charset="-122"/>
                <a:ea typeface="FZDaHei-B02S" panose="02000000000000000000" charset="-122"/>
                <a:cs typeface="FZDaHei-B02S" panose="02000000000000000000" charset="-122"/>
              </a:rPr>
              <a:t>找到实际多面体和模型多面体之间的一个一一对应的映射关系（</a:t>
            </a:r>
            <a:r>
              <a:rPr lang="zh-CN" altLang="en-US">
                <a:latin typeface="FZDaHei-B02S" panose="02000000000000000000" charset="-122"/>
                <a:ea typeface="FZDaHei-B02S" panose="02000000000000000000" charset="-122"/>
                <a:cs typeface="FZDaHei-B02S" panose="02000000000000000000" charset="-122"/>
                <a:sym typeface="+mn-ea"/>
              </a:rPr>
              <a:t>f : i </a:t>
            </a:r>
            <a:r>
              <a:rPr lang="en-US" altLang="zh-CN">
                <a:latin typeface="FZDaHei-B02S" panose="02000000000000000000" charset="-122"/>
                <a:ea typeface="FZDaHei-B02S" panose="02000000000000000000" charset="-122"/>
                <a:cs typeface="FZDaHei-B02S" panose="02000000000000000000" charset="-122"/>
                <a:sym typeface="+mn-ea"/>
              </a:rPr>
              <a:t>→</a:t>
            </a:r>
            <a:r>
              <a:rPr lang="zh-CN" altLang="en-US">
                <a:latin typeface="FZDaHei-B02S" panose="02000000000000000000" charset="-122"/>
                <a:ea typeface="FZDaHei-B02S" panose="02000000000000000000" charset="-122"/>
                <a:cs typeface="FZDaHei-B02S" panose="02000000000000000000" charset="-122"/>
                <a:sym typeface="+mn-ea"/>
              </a:rPr>
              <a:t> j,</a:t>
            </a:r>
            <a:r>
              <a:rPr lang="zh-CN" altLang="en-US">
                <a:latin typeface="FZDaHei-B02S" panose="02000000000000000000" charset="-122"/>
                <a:ea typeface="FZDaHei-B02S" panose="02000000000000000000" charset="-122"/>
                <a:cs typeface="FZDaHei-B02S" panose="02000000000000000000" charset="-122"/>
              </a:rPr>
              <a:t>），此算法由 McAuley 和 Caetano  开发，时间复杂度为 O(n3logn)</a:t>
            </a:r>
            <a:endParaRPr lang="zh-CN" altLang="en-US">
              <a:latin typeface="FZDaHei-B02S" panose="02000000000000000000" charset="-122"/>
              <a:ea typeface="FZDaHei-B02S" panose="02000000000000000000" charset="-122"/>
              <a:cs typeface="FZDaHei-B02S" panose="02000000000000000000" charset="-122"/>
            </a:endParaRPr>
          </a:p>
        </p:txBody>
      </p:sp>
      <p:grpSp>
        <p:nvGrpSpPr>
          <p:cNvPr id="21" name="组合 20"/>
          <p:cNvGrpSpPr/>
          <p:nvPr/>
        </p:nvGrpSpPr>
        <p:grpSpPr>
          <a:xfrm>
            <a:off x="412750" y="2637155"/>
            <a:ext cx="7889240" cy="1963420"/>
            <a:chOff x="650" y="4393"/>
            <a:chExt cx="12424" cy="3092"/>
          </a:xfrm>
        </p:grpSpPr>
        <p:sp>
          <p:nvSpPr>
            <p:cNvPr id="12" name="文本框 11"/>
            <p:cNvSpPr txBox="1"/>
            <p:nvPr/>
          </p:nvSpPr>
          <p:spPr>
            <a:xfrm>
              <a:off x="650" y="4393"/>
              <a:ext cx="12320" cy="580"/>
            </a:xfrm>
            <a:prstGeom prst="rect">
              <a:avLst/>
            </a:prstGeom>
            <a:noFill/>
          </p:spPr>
          <p:txBody>
            <a:bodyPr wrap="square" rtlCol="0" anchor="t">
              <a:spAutoFit/>
            </a:bodyPr>
            <a:lstStyle/>
            <a:p>
              <a:r>
                <a:rPr lang="en-US" altLang="zh-CN">
                  <a:latin typeface="FZDaHei-B02S" panose="02000000000000000000" charset="-122"/>
                  <a:ea typeface="FZDaHei-B02S" panose="02000000000000000000" charset="-122"/>
                  <a:cs typeface="FZDaHei-B02S" panose="02000000000000000000" charset="-122"/>
                </a:rPr>
                <a:t>2. </a:t>
              </a:r>
              <a:r>
                <a:rPr lang="zh-CN" altLang="en-US">
                  <a:latin typeface="FZDaHei-B02S" panose="02000000000000000000" charset="-122"/>
                  <a:ea typeface="FZDaHei-B02S" panose="02000000000000000000" charset="-122"/>
                  <a:cs typeface="FZDaHei-B02S" panose="02000000000000000000" charset="-122"/>
                </a:rPr>
                <a:t>定义均方根误差函数 </a:t>
              </a:r>
              <a:r>
                <a:rPr lang="en-US" altLang="zh-CN">
                  <a:latin typeface="FZDaHei-B02S" panose="02000000000000000000" charset="-122"/>
                  <a:ea typeface="FZDaHei-B02S" panose="02000000000000000000" charset="-122"/>
                  <a:cs typeface="FZDaHei-B02S" panose="02000000000000000000" charset="-122"/>
                </a:rPr>
                <a:t>RMSD</a:t>
              </a:r>
              <a:r>
                <a:rPr lang="zh-CN" altLang="en-US">
                  <a:latin typeface="FZDaHei-B02S" panose="02000000000000000000" charset="-122"/>
                  <a:ea typeface="FZDaHei-B02S" panose="02000000000000000000" charset="-122"/>
                  <a:cs typeface="FZDaHei-B02S" panose="02000000000000000000" charset="-122"/>
                </a:rPr>
                <a:t>：</a:t>
              </a:r>
              <a:endParaRPr lang="zh-CN" altLang="en-US">
                <a:latin typeface="FZDaHei-B02S" panose="02000000000000000000" charset="-122"/>
                <a:ea typeface="FZDaHei-B02S" panose="02000000000000000000" charset="-122"/>
                <a:cs typeface="FZDaHei-B02S" panose="02000000000000000000" charset="-122"/>
              </a:endParaRPr>
            </a:p>
          </p:txBody>
        </p:sp>
        <p:pic>
          <p:nvPicPr>
            <p:cNvPr id="14" name="图片 13" descr="RMSD"/>
            <p:cNvPicPr>
              <a:picLocks noChangeAspect="1"/>
            </p:cNvPicPr>
            <p:nvPr/>
          </p:nvPicPr>
          <p:blipFill>
            <a:blip r:embed="rId4"/>
            <a:stretch>
              <a:fillRect/>
            </a:stretch>
          </p:blipFill>
          <p:spPr>
            <a:xfrm>
              <a:off x="3489" y="4973"/>
              <a:ext cx="7422" cy="1307"/>
            </a:xfrm>
            <a:prstGeom prst="rect">
              <a:avLst/>
            </a:prstGeom>
          </p:spPr>
        </p:pic>
        <p:sp>
          <p:nvSpPr>
            <p:cNvPr id="18" name="文本框 17"/>
            <p:cNvSpPr txBox="1"/>
            <p:nvPr/>
          </p:nvSpPr>
          <p:spPr>
            <a:xfrm>
              <a:off x="754" y="6469"/>
              <a:ext cx="12320" cy="1016"/>
            </a:xfrm>
            <a:prstGeom prst="rect">
              <a:avLst/>
            </a:prstGeom>
            <a:noFill/>
          </p:spPr>
          <p:txBody>
            <a:bodyPr wrap="square" rtlCol="0" anchor="t">
              <a:spAutoFit/>
            </a:bodyPr>
            <a:lstStyle/>
            <a:p>
              <a:r>
                <a:rPr lang="zh-CN" altLang="en-US">
                  <a:latin typeface="FZDaHei-B02S" panose="02000000000000000000" charset="-122"/>
                  <a:ea typeface="FZDaHei-B02S" panose="02000000000000000000" charset="-122"/>
                  <a:cs typeface="FZDaHei-B02S" panose="02000000000000000000" charset="-122"/>
                </a:rPr>
                <a:t>其中 </a:t>
              </a:r>
              <a:r>
                <a:rPr lang="en-US" altLang="zh-CN">
                  <a:latin typeface="FZDaHei-B02S" panose="02000000000000000000" charset="-122"/>
                  <a:ea typeface="FZDaHei-B02S" panose="02000000000000000000" charset="-122"/>
                  <a:cs typeface="FZDaHei-B02S" panose="02000000000000000000" charset="-122"/>
                </a:rPr>
                <a:t>R </a:t>
              </a:r>
              <a:r>
                <a:rPr lang="zh-CN" altLang="en-US">
                  <a:latin typeface="FZDaHei-B02S" panose="02000000000000000000" charset="-122"/>
                  <a:ea typeface="FZDaHei-B02S" panose="02000000000000000000" charset="-122"/>
                  <a:cs typeface="FZDaHei-B02S" panose="02000000000000000000" charset="-122"/>
                </a:rPr>
                <a:t>为 旋转矩阵，</a:t>
              </a:r>
              <a:r>
                <a:rPr lang="en-US" altLang="zh-CN">
                  <a:latin typeface="FZDaHei-B02S" panose="02000000000000000000" charset="-122"/>
                  <a:ea typeface="FZDaHei-B02S" panose="02000000000000000000" charset="-122"/>
                  <a:cs typeface="FZDaHei-B02S" panose="02000000000000000000" charset="-122"/>
                </a:rPr>
                <a:t>t </a:t>
              </a:r>
              <a:r>
                <a:rPr lang="zh-CN" altLang="en-US">
                  <a:latin typeface="FZDaHei-B02S" panose="02000000000000000000" charset="-122"/>
                  <a:ea typeface="FZDaHei-B02S" panose="02000000000000000000" charset="-122"/>
                  <a:cs typeface="FZDaHei-B02S" panose="02000000000000000000" charset="-122"/>
                </a:rPr>
                <a:t>为平移向量，</a:t>
              </a:r>
              <a:r>
                <a:rPr lang="en-US" altLang="zh-CN">
                  <a:latin typeface="FZDaHei-B02S" panose="02000000000000000000" charset="-122"/>
                  <a:ea typeface="FZDaHei-B02S" panose="02000000000000000000" charset="-122"/>
                  <a:cs typeface="FZDaHei-B02S" panose="02000000000000000000" charset="-122"/>
                </a:rPr>
                <a:t>T</a:t>
              </a:r>
              <a:r>
                <a:rPr lang="en-US" altLang="zh-CN" baseline="-25000">
                  <a:latin typeface="FZDaHei-B02S" panose="02000000000000000000" charset="-122"/>
                  <a:ea typeface="FZDaHei-B02S" panose="02000000000000000000" charset="-122"/>
                  <a:cs typeface="FZDaHei-B02S" panose="02000000000000000000" charset="-122"/>
                </a:rPr>
                <a:t>i </a:t>
              </a:r>
              <a:r>
                <a:rPr lang="zh-CN" altLang="en-US">
                  <a:latin typeface="FZDaHei-B02S" panose="02000000000000000000" charset="-122"/>
                  <a:ea typeface="FZDaHei-B02S" panose="02000000000000000000" charset="-122"/>
                  <a:cs typeface="FZDaHei-B02S" panose="02000000000000000000" charset="-122"/>
                </a:rPr>
                <a:t>和 </a:t>
              </a:r>
              <a:r>
                <a:rPr lang="en-US" altLang="zh-CN">
                  <a:latin typeface="FZDaHei-B02S" panose="02000000000000000000" charset="-122"/>
                  <a:ea typeface="FZDaHei-B02S" panose="02000000000000000000" charset="-122"/>
                  <a:cs typeface="FZDaHei-B02S" panose="02000000000000000000" charset="-122"/>
                </a:rPr>
                <a:t>M</a:t>
              </a:r>
              <a:r>
                <a:rPr lang="en-US" altLang="zh-CN" baseline="-25000">
                  <a:latin typeface="FZDaHei-B02S" panose="02000000000000000000" charset="-122"/>
                  <a:ea typeface="FZDaHei-B02S" panose="02000000000000000000" charset="-122"/>
                  <a:cs typeface="FZDaHei-B02S" panose="02000000000000000000" charset="-122"/>
                </a:rPr>
                <a:t>f(i)</a:t>
              </a:r>
              <a:r>
                <a:rPr lang="en-US" altLang="zh-CN">
                  <a:latin typeface="FZDaHei-B02S" panose="02000000000000000000" charset="-122"/>
                  <a:ea typeface="FZDaHei-B02S" panose="02000000000000000000" charset="-122"/>
                  <a:cs typeface="FZDaHei-B02S" panose="02000000000000000000" charset="-122"/>
                </a:rPr>
                <a:t> </a:t>
              </a:r>
              <a:r>
                <a:rPr lang="zh-CN" altLang="en-US">
                  <a:latin typeface="FZDaHei-B02S" panose="02000000000000000000" charset="-122"/>
                  <a:ea typeface="FZDaHei-B02S" panose="02000000000000000000" charset="-122"/>
                  <a:cs typeface="FZDaHei-B02S" panose="02000000000000000000" charset="-122"/>
                </a:rPr>
                <a:t>分别为应用 </a:t>
              </a:r>
              <a:r>
                <a:rPr lang="en-US" altLang="zh-CN">
                  <a:latin typeface="FZDaHei-B02S" panose="02000000000000000000" charset="-122"/>
                  <a:ea typeface="FZDaHei-B02S" panose="02000000000000000000" charset="-122"/>
                  <a:cs typeface="FZDaHei-B02S" panose="02000000000000000000" charset="-122"/>
                </a:rPr>
                <a:t>1 </a:t>
              </a:r>
              <a:r>
                <a:rPr lang="zh-CN" altLang="en-US">
                  <a:latin typeface="FZDaHei-B02S" panose="02000000000000000000" charset="-122"/>
                  <a:ea typeface="FZDaHei-B02S" panose="02000000000000000000" charset="-122"/>
                  <a:cs typeface="FZDaHei-B02S" panose="02000000000000000000" charset="-122"/>
                </a:rPr>
                <a:t>中方法后所得到的实际多面体和模型多面体（点集）</a:t>
              </a:r>
              <a:endParaRPr lang="zh-CN" altLang="en-US">
                <a:latin typeface="FZDaHei-B02S" panose="02000000000000000000" charset="-122"/>
                <a:ea typeface="FZDaHei-B02S" panose="02000000000000000000" charset="-122"/>
                <a:cs typeface="FZDaHei-B02S" panose="02000000000000000000" charset="-122"/>
              </a:endParaRPr>
            </a:p>
          </p:txBody>
        </p:sp>
      </p:grpSp>
      <p:sp>
        <p:nvSpPr>
          <p:cNvPr id="19" name="文本框 18"/>
          <p:cNvSpPr txBox="1"/>
          <p:nvPr/>
        </p:nvSpPr>
        <p:spPr>
          <a:xfrm>
            <a:off x="478790" y="4785360"/>
            <a:ext cx="7823200" cy="368300"/>
          </a:xfrm>
          <a:prstGeom prst="rect">
            <a:avLst/>
          </a:prstGeom>
          <a:noFill/>
        </p:spPr>
        <p:txBody>
          <a:bodyPr wrap="square" rtlCol="0" anchor="t">
            <a:spAutoFit/>
          </a:bodyPr>
          <a:lstStyle/>
          <a:p>
            <a:r>
              <a:rPr lang="en-US" altLang="zh-CN">
                <a:latin typeface="FZDaHei-B02S" panose="02000000000000000000" charset="-122"/>
                <a:ea typeface="FZDaHei-B02S" panose="02000000000000000000" charset="-122"/>
                <a:cs typeface="FZDaHei-B02S" panose="02000000000000000000" charset="-122"/>
              </a:rPr>
              <a:t>3. </a:t>
            </a:r>
            <a:r>
              <a:rPr lang="zh-CN" altLang="en-US">
                <a:latin typeface="FZDaHei-B02S" panose="02000000000000000000" charset="-122"/>
                <a:ea typeface="FZDaHei-B02S" panose="02000000000000000000" charset="-122"/>
                <a:cs typeface="FZDaHei-B02S" panose="02000000000000000000" charset="-122"/>
              </a:rPr>
              <a:t>找到使 </a:t>
            </a:r>
            <a:r>
              <a:rPr lang="en-US" altLang="zh-CN">
                <a:latin typeface="FZDaHei-B02S" panose="02000000000000000000" charset="-122"/>
                <a:ea typeface="FZDaHei-B02S" panose="02000000000000000000" charset="-122"/>
                <a:cs typeface="FZDaHei-B02S" panose="02000000000000000000" charset="-122"/>
              </a:rPr>
              <a:t>RMSD </a:t>
            </a:r>
            <a:r>
              <a:rPr lang="zh-CN" altLang="en-US">
                <a:latin typeface="FZDaHei-B02S" panose="02000000000000000000" charset="-122"/>
                <a:ea typeface="FZDaHei-B02S" panose="02000000000000000000" charset="-122"/>
                <a:cs typeface="FZDaHei-B02S" panose="02000000000000000000" charset="-122"/>
              </a:rPr>
              <a:t>最小化的模型多面体，即为所求</a:t>
            </a:r>
            <a:endParaRPr lang="zh-CN" altLang="en-US">
              <a:latin typeface="FZDaHei-B02S" panose="02000000000000000000" charset="-122"/>
              <a:ea typeface="FZDaHei-B02S" panose="02000000000000000000" charset="-122"/>
              <a:cs typeface="FZDaHei-B02S" panose="02000000000000000000" charset="-122"/>
            </a:endParaRPr>
          </a:p>
        </p:txBody>
      </p:sp>
      <p:sp>
        <p:nvSpPr>
          <p:cNvPr id="20" name="文本框 19"/>
          <p:cNvSpPr txBox="1"/>
          <p:nvPr/>
        </p:nvSpPr>
        <p:spPr>
          <a:xfrm>
            <a:off x="400050" y="5949315"/>
            <a:ext cx="7836535" cy="829945"/>
          </a:xfrm>
          <a:prstGeom prst="rect">
            <a:avLst/>
          </a:prstGeom>
          <a:noFill/>
        </p:spPr>
        <p:txBody>
          <a:bodyPr wrap="square" rtlCol="0" anchor="t">
            <a:spAutoFit/>
          </a:bodyPr>
          <a:lstStyle/>
          <a:p>
            <a:r>
              <a:rPr lang="en-US" altLang="zh-CN" sz="1200"/>
              <a:t>1</a:t>
            </a:r>
            <a:r>
              <a:rPr lang="zh-CN" altLang="en-US" sz="1200"/>
              <a:t>. Caetano, T. S., McAuley, J. J., Cheng, L., Le, Q. V. &amp; Smola, A. J. Learning graph matching. IEEE transactions on pattern analysis and machine intelligence 31, 1048–1058 (2009).</a:t>
            </a:r>
            <a:endParaRPr lang="zh-CN" altLang="en-US" sz="1200"/>
          </a:p>
          <a:p>
            <a:r>
              <a:rPr lang="en-US" altLang="zh-CN" sz="1200"/>
              <a:t>2</a:t>
            </a:r>
            <a:r>
              <a:rPr lang="zh-CN" altLang="en-US" sz="1200"/>
              <a:t>. McAuley, J. J. &amp; Caetano, T. S. Fast matching of large point sets under occlusions. Pattern recognition 45, 563–569(2012).</a:t>
            </a:r>
            <a:endParaRPr lang="zh-CN" altLang="en-US" sz="1200"/>
          </a:p>
          <a:p>
            <a:r>
              <a:rPr lang="en-US" altLang="zh-CN" sz="1200"/>
              <a:t>3</a:t>
            </a:r>
            <a:r>
              <a:rPr lang="zh-CN" altLang="en-US" sz="1200"/>
              <a:t>. Horn, B. K. Closed-form solution of absolute orientation using unit quaternions. JOSA A 4, 629–642 (1987)</a:t>
            </a:r>
            <a:endParaRPr lang="zh-CN" altLang="en-US" sz="1200"/>
          </a:p>
        </p:txBody>
      </p:sp>
      <p:grpSp>
        <p:nvGrpSpPr>
          <p:cNvPr id="25" name="组合 24"/>
          <p:cNvGrpSpPr/>
          <p:nvPr/>
        </p:nvGrpSpPr>
        <p:grpSpPr>
          <a:xfrm>
            <a:off x="224790" y="1633855"/>
            <a:ext cx="8444230" cy="4255770"/>
            <a:chOff x="360" y="2433"/>
            <a:chExt cx="13200" cy="6654"/>
          </a:xfrm>
        </p:grpSpPr>
        <p:sp>
          <p:nvSpPr>
            <p:cNvPr id="24" name="矩形 23"/>
            <p:cNvSpPr/>
            <p:nvPr/>
          </p:nvSpPr>
          <p:spPr>
            <a:xfrm>
              <a:off x="360" y="2640"/>
              <a:ext cx="13200" cy="62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2" name="图片 21" descr="比对示意图"/>
            <p:cNvPicPr>
              <a:picLocks noChangeAspect="1"/>
            </p:cNvPicPr>
            <p:nvPr/>
          </p:nvPicPr>
          <p:blipFill>
            <a:blip r:embed="rId5"/>
            <a:stretch>
              <a:fillRect/>
            </a:stretch>
          </p:blipFill>
          <p:spPr>
            <a:xfrm>
              <a:off x="1075" y="2433"/>
              <a:ext cx="10776" cy="6654"/>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331595" y="1337945"/>
            <a:ext cx="6480810" cy="4304030"/>
            <a:chOff x="2097" y="2107"/>
            <a:chExt cx="10206" cy="6778"/>
          </a:xfrm>
        </p:grpSpPr>
        <p:pic>
          <p:nvPicPr>
            <p:cNvPr id="7" name="图片 6" descr="scatter"/>
            <p:cNvPicPr>
              <a:picLocks noChangeAspect="1"/>
            </p:cNvPicPr>
            <p:nvPr/>
          </p:nvPicPr>
          <p:blipFill>
            <a:blip r:embed="rId1"/>
            <a:stretch>
              <a:fillRect/>
            </a:stretch>
          </p:blipFill>
          <p:spPr>
            <a:xfrm>
              <a:off x="2097" y="2107"/>
              <a:ext cx="10206" cy="6779"/>
            </a:xfrm>
            <a:prstGeom prst="rect">
              <a:avLst/>
            </a:prstGeom>
          </p:spPr>
        </p:pic>
        <p:sp>
          <p:nvSpPr>
            <p:cNvPr id="11" name="矩形 10"/>
            <p:cNvSpPr/>
            <p:nvPr/>
          </p:nvSpPr>
          <p:spPr>
            <a:xfrm>
              <a:off x="10680" y="2400"/>
              <a:ext cx="480" cy="156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12" name="图片 11" descr="bfd15854292ef16858fefcf63d74024"/>
            <p:cNvPicPr>
              <a:picLocks noChangeAspect="1"/>
            </p:cNvPicPr>
            <p:nvPr/>
          </p:nvPicPr>
          <p:blipFill>
            <a:blip r:embed="rId2"/>
            <a:stretch>
              <a:fillRect/>
            </a:stretch>
          </p:blipFill>
          <p:spPr>
            <a:xfrm>
              <a:off x="10831" y="2366"/>
              <a:ext cx="329" cy="260"/>
            </a:xfrm>
            <a:prstGeom prst="rect">
              <a:avLst/>
            </a:prstGeom>
          </p:spPr>
        </p:pic>
        <p:pic>
          <p:nvPicPr>
            <p:cNvPr id="13" name="图片 12" descr="75bb150b9ec349f9391b7c9bdb9d490"/>
            <p:cNvPicPr>
              <a:picLocks noChangeAspect="1"/>
            </p:cNvPicPr>
            <p:nvPr/>
          </p:nvPicPr>
          <p:blipFill>
            <a:blip r:embed="rId3"/>
            <a:stretch>
              <a:fillRect/>
            </a:stretch>
          </p:blipFill>
          <p:spPr>
            <a:xfrm>
              <a:off x="10870" y="2716"/>
              <a:ext cx="290" cy="219"/>
            </a:xfrm>
            <a:prstGeom prst="rect">
              <a:avLst/>
            </a:prstGeom>
          </p:spPr>
        </p:pic>
        <p:pic>
          <p:nvPicPr>
            <p:cNvPr id="14" name="图片 13" descr="9fa265ae1569fab1df49c60b6b47600"/>
            <p:cNvPicPr>
              <a:picLocks noChangeAspect="1"/>
            </p:cNvPicPr>
            <p:nvPr/>
          </p:nvPicPr>
          <p:blipFill>
            <a:blip r:embed="rId4"/>
            <a:stretch>
              <a:fillRect/>
            </a:stretch>
          </p:blipFill>
          <p:spPr>
            <a:xfrm>
              <a:off x="10861" y="3023"/>
              <a:ext cx="299" cy="256"/>
            </a:xfrm>
            <a:prstGeom prst="rect">
              <a:avLst/>
            </a:prstGeom>
          </p:spPr>
        </p:pic>
        <p:pic>
          <p:nvPicPr>
            <p:cNvPr id="15" name="图片 14" descr="bfd15854292ef16858fefcf63d74024"/>
            <p:cNvPicPr>
              <a:picLocks noChangeAspect="1"/>
            </p:cNvPicPr>
            <p:nvPr/>
          </p:nvPicPr>
          <p:blipFill>
            <a:blip r:embed="rId2"/>
            <a:stretch>
              <a:fillRect/>
            </a:stretch>
          </p:blipFill>
          <p:spPr>
            <a:xfrm>
              <a:off x="10849" y="3398"/>
              <a:ext cx="316" cy="250"/>
            </a:xfrm>
            <a:prstGeom prst="rect">
              <a:avLst/>
            </a:prstGeom>
          </p:spPr>
        </p:pic>
        <p:pic>
          <p:nvPicPr>
            <p:cNvPr id="16" name="图片 15" descr="163be379911a03953be91e4cdb19cca"/>
            <p:cNvPicPr>
              <a:picLocks noChangeAspect="1"/>
            </p:cNvPicPr>
            <p:nvPr/>
          </p:nvPicPr>
          <p:blipFill>
            <a:blip r:embed="rId5"/>
            <a:stretch>
              <a:fillRect/>
            </a:stretch>
          </p:blipFill>
          <p:spPr>
            <a:xfrm>
              <a:off x="10892" y="3765"/>
              <a:ext cx="247" cy="226"/>
            </a:xfrm>
            <a:prstGeom prst="rect">
              <a:avLst/>
            </a:prstGeom>
          </p:spPr>
        </p:pic>
      </p:grpSp>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6" cstate="print"/>
            <a:stretch>
              <a:fillRect/>
            </a:stretch>
          </p:blipFill>
          <p:spPr>
            <a:xfrm>
              <a:off x="164592" y="237744"/>
              <a:ext cx="8581644" cy="138683"/>
            </a:xfrm>
            <a:prstGeom prst="rect">
              <a:avLst/>
            </a:prstGeom>
          </p:spPr>
        </p:pic>
        <p:pic>
          <p:nvPicPr>
            <p:cNvPr id="4" name="object 4"/>
            <p:cNvPicPr/>
            <p:nvPr/>
          </p:nvPicPr>
          <p:blipFill>
            <a:blip r:embed="rId7" cstate="print"/>
            <a:stretch>
              <a:fillRect/>
            </a:stretch>
          </p:blipFill>
          <p:spPr>
            <a:xfrm>
              <a:off x="7135368" y="62484"/>
              <a:ext cx="1836420" cy="428244"/>
            </a:xfrm>
            <a:prstGeom prst="rect">
              <a:avLst/>
            </a:prstGeom>
          </p:spPr>
        </p:pic>
        <p:pic>
          <p:nvPicPr>
            <p:cNvPr id="5" name="object 5"/>
            <p:cNvPicPr/>
            <p:nvPr/>
          </p:nvPicPr>
          <p:blipFill>
            <a:blip r:embed="rId8"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286321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2</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数据预分析</a:t>
            </a:r>
            <a:endParaRPr lang="zh-CN" sz="3200" b="1" spc="-50" dirty="0">
              <a:latin typeface="Arial" panose="020B0604020202020204"/>
              <a:cs typeface="Arial" panose="020B0604020202020204"/>
            </a:endParaRPr>
          </a:p>
        </p:txBody>
      </p:sp>
      <p:sp>
        <p:nvSpPr>
          <p:cNvPr id="8" name="文本框 7"/>
          <p:cNvSpPr txBox="1"/>
          <p:nvPr/>
        </p:nvSpPr>
        <p:spPr>
          <a:xfrm>
            <a:off x="365125" y="5654040"/>
            <a:ext cx="8223250" cy="902970"/>
          </a:xfrm>
          <a:prstGeom prst="rect">
            <a:avLst/>
          </a:prstGeom>
          <a:noFill/>
        </p:spPr>
        <p:txBody>
          <a:bodyPr wrap="square" rtlCol="0" anchor="t">
            <a:spAutoFit/>
          </a:bodyPr>
          <a:p>
            <a:pPr algn="l">
              <a:lnSpc>
                <a:spcPct val="110000"/>
              </a:lnSpc>
            </a:pPr>
            <a:r>
              <a:rPr lang="zh-CN" altLang="en-US" sz="1600" b="1">
                <a:latin typeface="+mj-lt"/>
                <a:ea typeface="+mj-ea"/>
                <a:cs typeface="+mj-lt"/>
              </a:rPr>
              <a:t>Fig.</a:t>
            </a:r>
            <a:r>
              <a:rPr lang="en-US" altLang="zh-CN" sz="1600" b="1">
                <a:latin typeface="+mj-lt"/>
                <a:ea typeface="+mj-ea"/>
                <a:cs typeface="+mj-lt"/>
              </a:rPr>
              <a:t>3.3</a:t>
            </a:r>
            <a:r>
              <a:rPr lang="zh-CN" altLang="en-US" sz="1600">
                <a:latin typeface="+mj-lt"/>
                <a:ea typeface="+mj-ea"/>
                <a:cs typeface="+mj-lt"/>
              </a:rPr>
              <a:t>  分子动力学计算显示不同种类多面体 </a:t>
            </a:r>
            <a:r>
              <a:rPr lang="en-US" altLang="zh-CN" sz="1600">
                <a:latin typeface="+mj-lt"/>
                <a:ea typeface="+mj-ea"/>
                <a:cs typeface="+mj-lt"/>
              </a:rPr>
              <a:t>H </a:t>
            </a:r>
            <a:r>
              <a:rPr lang="zh-CN" altLang="en-US" sz="1600">
                <a:latin typeface="+mj-lt"/>
                <a:ea typeface="+mj-ea"/>
                <a:cs typeface="+mj-lt"/>
              </a:rPr>
              <a:t>偏聚位点 </a:t>
            </a:r>
            <a:r>
              <a:rPr lang="en-US" altLang="zh-CN" sz="1600">
                <a:latin typeface="+mj-lt"/>
                <a:ea typeface="+mj-ea"/>
                <a:cs typeface="+mj-lt"/>
              </a:rPr>
              <a:t>H </a:t>
            </a:r>
            <a:r>
              <a:rPr lang="zh-CN" altLang="en-US" sz="1600">
                <a:latin typeface="+mj-lt"/>
                <a:ea typeface="+mj-ea"/>
                <a:cs typeface="+mj-lt"/>
              </a:rPr>
              <a:t>偏聚能有一定聚类特征，而且受到 </a:t>
            </a:r>
            <a:r>
              <a:rPr lang="en-US" altLang="zh-CN" sz="1600">
                <a:latin typeface="+mj-lt"/>
                <a:ea typeface="+mj-ea"/>
                <a:cs typeface="+mj-lt"/>
              </a:rPr>
              <a:t>closest distance</a:t>
            </a:r>
            <a:r>
              <a:rPr lang="zh-CN" altLang="en-US" sz="1600">
                <a:latin typeface="+mj-lt"/>
                <a:ea typeface="+mj-ea"/>
                <a:cs typeface="+mj-lt"/>
              </a:rPr>
              <a:t>， 畸变程度 </a:t>
            </a:r>
            <a:r>
              <a:rPr lang="en-US" altLang="zh-CN" sz="1600">
                <a:latin typeface="+mj-lt"/>
                <a:ea typeface="+mj-ea"/>
                <a:cs typeface="+mj-lt"/>
              </a:rPr>
              <a:t>(</a:t>
            </a:r>
            <a:r>
              <a:rPr lang="en-US" altLang="zh-CN" sz="1600">
                <a:latin typeface="+mj-lt"/>
                <a:ea typeface="+mj-ea"/>
                <a:cs typeface="+mj-lt"/>
              </a:rPr>
              <a:t>RMSD) </a:t>
            </a:r>
            <a:r>
              <a:rPr lang="zh-CN" altLang="en-US" sz="1600">
                <a:latin typeface="+mj-lt"/>
                <a:ea typeface="+mj-ea"/>
                <a:cs typeface="+mj-lt"/>
              </a:rPr>
              <a:t>等因素的影响；图中颜色表种类，点大小表多面体体积，纵轴为 </a:t>
            </a:r>
            <a:r>
              <a:rPr lang="en-US" altLang="zh-CN" sz="1600">
                <a:latin typeface="+mj-lt"/>
                <a:ea typeface="+mj-ea"/>
                <a:cs typeface="+mj-lt"/>
              </a:rPr>
              <a:t>H </a:t>
            </a:r>
            <a:r>
              <a:rPr lang="zh-CN" altLang="en-US" sz="1600">
                <a:latin typeface="+mj-lt"/>
                <a:ea typeface="+mj-ea"/>
                <a:cs typeface="+mj-lt"/>
              </a:rPr>
              <a:t>的偏聚能，横轴为 </a:t>
            </a:r>
            <a:r>
              <a:rPr lang="en-US" altLang="zh-CN" sz="1600">
                <a:latin typeface="+mj-lt"/>
                <a:ea typeface="+mj-ea"/>
                <a:cs typeface="+mj-lt"/>
              </a:rPr>
              <a:t>RMSD</a:t>
            </a:r>
            <a:r>
              <a:rPr lang="zh-CN" altLang="en-US" sz="1600">
                <a:latin typeface="+mj-lt"/>
                <a:ea typeface="+mj-ea"/>
                <a:cs typeface="+mj-lt"/>
              </a:rPr>
              <a:t>；图中晶界为 </a:t>
            </a:r>
            <a:r>
              <a:rPr lang="zh-CN" altLang="en-US" sz="1600">
                <a:latin typeface="Arial" panose="020B0604020202020204" pitchFamily="34" charset="0"/>
                <a:ea typeface="+mj-ea"/>
                <a:cs typeface="Arial" panose="020B0604020202020204" pitchFamily="34" charset="0"/>
              </a:rPr>
              <a:t>Fe twist </a:t>
            </a:r>
            <a:r>
              <a:rPr lang="en-US" altLang="zh-CN" sz="1600">
                <a:latin typeface="Arial" panose="020B0604020202020204" pitchFamily="34" charset="0"/>
                <a:ea typeface="+mj-ea"/>
                <a:cs typeface="Arial" panose="020B0604020202020204" pitchFamily="34" charset="0"/>
              </a:rPr>
              <a:t>Σ</a:t>
            </a:r>
            <a:r>
              <a:rPr lang="zh-CN" altLang="en-US" sz="1600">
                <a:latin typeface="Arial" panose="020B0604020202020204" pitchFamily="34" charset="0"/>
                <a:ea typeface="+mj-ea"/>
                <a:cs typeface="Arial" panose="020B0604020202020204" pitchFamily="34" charset="0"/>
              </a:rPr>
              <a:t>37(001)</a:t>
            </a:r>
            <a:endParaRPr lang="zh-CN" altLang="en-US" sz="1600">
              <a:latin typeface="Arial" panose="020B0604020202020204" pitchFamily="34" charset="0"/>
              <a:ea typeface="+mj-ea"/>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3</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模型选择及检验</a:t>
            </a:r>
            <a:endParaRPr lang="zh-CN" sz="3200" b="1" spc="-50" dirty="0">
              <a:latin typeface="Arial" panose="020B0604020202020204"/>
              <a:cs typeface="Arial" panose="020B0604020202020204"/>
            </a:endParaRPr>
          </a:p>
        </p:txBody>
      </p:sp>
      <p:sp>
        <p:nvSpPr>
          <p:cNvPr id="7" name="文本框 6"/>
          <p:cNvSpPr txBox="1"/>
          <p:nvPr/>
        </p:nvSpPr>
        <p:spPr>
          <a:xfrm>
            <a:off x="478790" y="1589405"/>
            <a:ext cx="8074660" cy="1173480"/>
          </a:xfrm>
          <a:prstGeom prst="rect">
            <a:avLst/>
          </a:prstGeom>
          <a:noFill/>
        </p:spPr>
        <p:txBody>
          <a:bodyPr wrap="square" rtlCol="0" anchor="t">
            <a:spAutoFit/>
          </a:bodyPr>
          <a:lstStyle/>
          <a:p>
            <a:pPr marL="285750" indent="-285750">
              <a:lnSpc>
                <a:spcPct val="110000"/>
              </a:lnSpc>
              <a:buFont typeface="Arial" panose="020B0604020202020204" pitchFamily="34" charset="0"/>
              <a:buChar char="•"/>
            </a:pPr>
            <a:r>
              <a:rPr lang="zh-CN" altLang="en-US" sz="1600">
                <a:latin typeface="FZDaHei-B02S" panose="02000000000000000000" charset="-122"/>
                <a:ea typeface="FZDaHei-B02S" panose="02000000000000000000" charset="-122"/>
                <a:cs typeface="FZDaHei-B02S" panose="02000000000000000000" charset="-122"/>
              </a:rPr>
              <a:t>不容易陷入过拟合，并且具有很好的抗噪声能力</a:t>
            </a:r>
            <a:endParaRPr lang="zh-CN" altLang="en-US" sz="1600">
              <a:latin typeface="FZDaHei-B02S" panose="02000000000000000000" charset="-122"/>
              <a:ea typeface="FZDaHei-B02S" panose="02000000000000000000" charset="-122"/>
              <a:cs typeface="FZDaHei-B02S" panose="02000000000000000000" charset="-122"/>
            </a:endParaRPr>
          </a:p>
          <a:p>
            <a:pPr marL="285750" indent="-285750">
              <a:lnSpc>
                <a:spcPct val="110000"/>
              </a:lnSpc>
              <a:buFont typeface="Arial" panose="020B0604020202020204" pitchFamily="34" charset="0"/>
              <a:buChar char="•"/>
            </a:pPr>
            <a:r>
              <a:rPr lang="zh-CN" altLang="en-US" sz="1600">
                <a:latin typeface="FZDaHei-B02S" panose="02000000000000000000" charset="-122"/>
                <a:ea typeface="FZDaHei-B02S" panose="02000000000000000000" charset="-122"/>
                <a:cs typeface="FZDaHei-B02S" panose="02000000000000000000" charset="-122"/>
              </a:rPr>
              <a:t>能处理高维数据，不用做特征选择</a:t>
            </a:r>
            <a:endParaRPr lang="zh-CN" altLang="en-US" sz="1600">
              <a:latin typeface="FZDaHei-B02S" panose="02000000000000000000" charset="-122"/>
              <a:ea typeface="FZDaHei-B02S" panose="02000000000000000000" charset="-122"/>
              <a:cs typeface="FZDaHei-B02S" panose="02000000000000000000" charset="-122"/>
            </a:endParaRPr>
          </a:p>
          <a:p>
            <a:pPr marL="285750" indent="-285750">
              <a:lnSpc>
                <a:spcPct val="110000"/>
              </a:lnSpc>
              <a:buFont typeface="Arial" panose="020B0604020202020204" pitchFamily="34" charset="0"/>
              <a:buChar char="•"/>
            </a:pPr>
            <a:r>
              <a:rPr lang="zh-CN" altLang="en-US" sz="1600">
                <a:latin typeface="FZDaHei-B02S" panose="02000000000000000000" charset="-122"/>
                <a:ea typeface="FZDaHei-B02S" panose="02000000000000000000" charset="-122"/>
                <a:cs typeface="FZDaHei-B02S" panose="02000000000000000000" charset="-122"/>
              </a:rPr>
              <a:t>训练速度快，可以得到特征重要性排序（基于决策树</a:t>
            </a:r>
            <a:r>
              <a:rPr lang="zh-CN" altLang="en-US" sz="1600">
                <a:latin typeface="FZDaHei-B02S" panose="02000000000000000000" charset="-122"/>
                <a:ea typeface="FZDaHei-B02S" panose="02000000000000000000" charset="-122"/>
                <a:cs typeface="FZDaHei-B02S" panose="02000000000000000000" charset="-122"/>
              </a:rPr>
              <a:t>分裂时的 GINI 指数减少量）</a:t>
            </a:r>
            <a:endParaRPr lang="zh-CN" altLang="en-US" sz="1600">
              <a:latin typeface="FZDaHei-B02S" panose="02000000000000000000" charset="-122"/>
              <a:ea typeface="FZDaHei-B02S" panose="02000000000000000000" charset="-122"/>
              <a:cs typeface="FZDaHei-B02S" panose="02000000000000000000" charset="-122"/>
            </a:endParaRPr>
          </a:p>
          <a:p>
            <a:pPr marL="285750" indent="-285750">
              <a:lnSpc>
                <a:spcPct val="110000"/>
              </a:lnSpc>
              <a:buFont typeface="Arial" panose="020B0604020202020204" pitchFamily="34" charset="0"/>
              <a:buChar char="•"/>
            </a:pPr>
            <a:r>
              <a:rPr lang="zh-CN" altLang="en-US" sz="1600">
                <a:latin typeface="FZDaHei-B02S" panose="02000000000000000000" charset="-122"/>
                <a:ea typeface="FZDaHei-B02S" panose="02000000000000000000" charset="-122"/>
                <a:cs typeface="FZDaHei-B02S" panose="02000000000000000000" charset="-122"/>
              </a:rPr>
              <a:t>易于并行化，适用于并行式的集群运算</a:t>
            </a:r>
            <a:endParaRPr lang="zh-CN" altLang="en-US" sz="1600">
              <a:latin typeface="FZDaHei-B02S" panose="02000000000000000000" charset="-122"/>
              <a:ea typeface="FZDaHei-B02S" panose="02000000000000000000" charset="-122"/>
              <a:cs typeface="FZDaHei-B02S" panose="02000000000000000000" charset="-122"/>
            </a:endParaRPr>
          </a:p>
        </p:txBody>
      </p:sp>
      <p:sp>
        <p:nvSpPr>
          <p:cNvPr id="49" name="文本框 48"/>
          <p:cNvSpPr txBox="1"/>
          <p:nvPr/>
        </p:nvSpPr>
        <p:spPr>
          <a:xfrm>
            <a:off x="400050" y="1173480"/>
            <a:ext cx="2733040" cy="460375"/>
          </a:xfrm>
          <a:prstGeom prst="rect">
            <a:avLst/>
          </a:prstGeom>
          <a:noFill/>
        </p:spPr>
        <p:txBody>
          <a:bodyPr wrap="square" rtlCol="0" anchor="t">
            <a:spAutoFit/>
          </a:bodyPr>
          <a:lstStyle/>
          <a:p>
            <a:r>
              <a:rPr lang="en-US" altLang="zh-CN" sz="2400" b="1" spc="-50" dirty="0">
                <a:latin typeface="Arial" panose="020B0604020202020204" pitchFamily="34" charset="0"/>
                <a:ea typeface="FZDaHei-B02S" panose="02000000000000000000" charset="-122"/>
                <a:cs typeface="Arial" panose="020B0604020202020204" pitchFamily="34" charset="0"/>
                <a:sym typeface="+mn-ea"/>
              </a:rPr>
              <a:t>RF </a:t>
            </a:r>
            <a:r>
              <a:rPr lang="zh-CN" altLang="en-US" sz="2400" b="1" spc="-50" dirty="0">
                <a:latin typeface="Arial" panose="020B0604020202020204" pitchFamily="34" charset="0"/>
                <a:ea typeface="FZDaHei-B02S" panose="02000000000000000000" charset="-122"/>
                <a:cs typeface="Arial" panose="020B0604020202020204" pitchFamily="34" charset="0"/>
                <a:sym typeface="+mn-ea"/>
              </a:rPr>
              <a:t>随机森林算法</a:t>
            </a:r>
            <a:endParaRPr lang="zh-CN" altLang="en-US" sz="2400" b="1" spc="-50" dirty="0">
              <a:latin typeface="Arial" panose="020B0604020202020204" pitchFamily="34" charset="0"/>
              <a:ea typeface="FZDaHei-B02S" panose="02000000000000000000" charset="-122"/>
              <a:cs typeface="Arial" panose="020B0604020202020204" pitchFamily="34" charset="0"/>
              <a:sym typeface="+mn-ea"/>
            </a:endParaRPr>
          </a:p>
        </p:txBody>
      </p:sp>
      <p:grpSp>
        <p:nvGrpSpPr>
          <p:cNvPr id="11" name="组合 10"/>
          <p:cNvGrpSpPr/>
          <p:nvPr/>
        </p:nvGrpSpPr>
        <p:grpSpPr>
          <a:xfrm>
            <a:off x="301625" y="3313430"/>
            <a:ext cx="8624570" cy="3380740"/>
            <a:chOff x="475" y="5098"/>
            <a:chExt cx="13582" cy="5324"/>
          </a:xfrm>
        </p:grpSpPr>
        <p:pic>
          <p:nvPicPr>
            <p:cNvPr id="21" name="图片 2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 y="5537"/>
              <a:ext cx="6265" cy="4428"/>
            </a:xfrm>
            <a:prstGeom prst="rect">
              <a:avLst/>
            </a:prstGeom>
          </p:spPr>
        </p:pic>
        <p:pic>
          <p:nvPicPr>
            <p:cNvPr id="24" name="图片 2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6" y="5573"/>
              <a:ext cx="7201" cy="4356"/>
            </a:xfrm>
            <a:prstGeom prst="rect">
              <a:avLst/>
            </a:prstGeom>
          </p:spPr>
        </p:pic>
        <p:sp>
          <p:nvSpPr>
            <p:cNvPr id="30" name="文本框 29"/>
            <p:cNvSpPr txBox="1"/>
            <p:nvPr/>
          </p:nvSpPr>
          <p:spPr>
            <a:xfrm>
              <a:off x="1775" y="9840"/>
              <a:ext cx="3852" cy="582"/>
            </a:xfrm>
            <a:prstGeom prst="rect">
              <a:avLst/>
            </a:prstGeom>
            <a:noFill/>
          </p:spPr>
          <p:txBody>
            <a:bodyPr wrap="none" rtlCol="0">
              <a:spAutoFit/>
            </a:bodyPr>
            <a:lstStyle/>
            <a:p>
              <a:r>
                <a:rPr lang="en-US" altLang="zh-CN" dirty="0"/>
                <a:t>Training set R</a:t>
              </a:r>
              <a:r>
                <a:rPr lang="en-US" altLang="zh-CN" baseline="30000" dirty="0"/>
                <a:t>2</a:t>
              </a:r>
              <a:r>
                <a:rPr lang="en-US" altLang="zh-CN" dirty="0"/>
                <a:t>: 0.999</a:t>
              </a:r>
              <a:endParaRPr lang="zh-CN" altLang="en-US" dirty="0"/>
            </a:p>
          </p:txBody>
        </p:sp>
        <p:sp>
          <p:nvSpPr>
            <p:cNvPr id="32" name="文本框 31"/>
            <p:cNvSpPr txBox="1"/>
            <p:nvPr/>
          </p:nvSpPr>
          <p:spPr>
            <a:xfrm>
              <a:off x="8923" y="9840"/>
              <a:ext cx="3704" cy="582"/>
            </a:xfrm>
            <a:prstGeom prst="rect">
              <a:avLst/>
            </a:prstGeom>
            <a:noFill/>
          </p:spPr>
          <p:txBody>
            <a:bodyPr wrap="none" rtlCol="0">
              <a:spAutoFit/>
            </a:bodyPr>
            <a:lstStyle/>
            <a:p>
              <a:r>
                <a:rPr lang="en-US" altLang="zh-CN" dirty="0"/>
                <a:t>Testing set R</a:t>
              </a:r>
              <a:r>
                <a:rPr lang="en-US" altLang="zh-CN" baseline="30000" dirty="0"/>
                <a:t>2 </a:t>
              </a:r>
              <a:r>
                <a:rPr lang="en-US" altLang="zh-CN" dirty="0"/>
                <a:t>: 0.998</a:t>
              </a:r>
              <a:endParaRPr lang="zh-CN" altLang="en-US" dirty="0"/>
            </a:p>
          </p:txBody>
        </p:sp>
        <p:sp>
          <p:nvSpPr>
            <p:cNvPr id="8" name="文本框 7"/>
            <p:cNvSpPr txBox="1"/>
            <p:nvPr/>
          </p:nvSpPr>
          <p:spPr>
            <a:xfrm>
              <a:off x="630" y="5098"/>
              <a:ext cx="11753" cy="725"/>
            </a:xfrm>
            <a:prstGeom prst="rect">
              <a:avLst/>
            </a:prstGeom>
            <a:noFill/>
          </p:spPr>
          <p:txBody>
            <a:bodyPr wrap="square" rtlCol="0">
              <a:spAutoFit/>
            </a:bodyPr>
            <a:lstStyle/>
            <a:p>
              <a:pPr algn="l"/>
              <a:r>
                <a:rPr lang="en-US" altLang="zh-CN" sz="2400" b="1" dirty="0">
                  <a:latin typeface="Arial" panose="020B0604020202020204" pitchFamily="34" charset="0"/>
                  <a:ea typeface="FZDaHei-B02S" panose="02000000000000000000" charset="-122"/>
                  <a:cs typeface="Arial" panose="020B0604020202020204" pitchFamily="34" charset="0"/>
                </a:rPr>
                <a:t>RF </a:t>
              </a:r>
              <a:r>
                <a:rPr lang="zh-CN" altLang="en-US" sz="2400" b="1" dirty="0">
                  <a:latin typeface="FZDaHei-B02S" panose="02000000000000000000" charset="-122"/>
                  <a:ea typeface="FZDaHei-B02S" panose="02000000000000000000" charset="-122"/>
                  <a:cs typeface="FZDaHei-B02S" panose="02000000000000000000" charset="-122"/>
                </a:rPr>
                <a:t>算法结果交叉验证（</a:t>
              </a:r>
              <a:r>
                <a:rPr lang="en-US" altLang="zh-CN" sz="2400" b="1" dirty="0" smtClean="0">
                  <a:sym typeface="+mn-ea"/>
                </a:rPr>
                <a:t>R</a:t>
              </a:r>
              <a:r>
                <a:rPr lang="en-US" altLang="zh-CN" sz="2400" b="1" baseline="30000" dirty="0" smtClean="0">
                  <a:sym typeface="+mn-ea"/>
                </a:rPr>
                <a:t>2</a:t>
              </a:r>
              <a:r>
                <a:rPr lang="en-US" altLang="zh-CN" sz="2400" b="1" dirty="0">
                  <a:sym typeface="+mn-ea"/>
                </a:rPr>
                <a:t>: determination coefficient</a:t>
              </a:r>
              <a:r>
                <a:rPr lang="zh-CN" altLang="en-US" sz="2400" b="1" dirty="0">
                  <a:latin typeface="FZDaHei-B02S" panose="02000000000000000000" charset="-122"/>
                  <a:ea typeface="FZDaHei-B02S" panose="02000000000000000000" charset="-122"/>
                  <a:cs typeface="FZDaHei-B02S" panose="02000000000000000000" charset="-122"/>
                </a:rPr>
                <a:t>）</a:t>
              </a:r>
              <a:endParaRPr lang="zh-CN" altLang="en-US" sz="2400" b="1" dirty="0">
                <a:latin typeface="FZDaHei-B02S" panose="02000000000000000000" charset="-122"/>
                <a:ea typeface="FZDaHei-B02S" panose="02000000000000000000" charset="-122"/>
                <a:cs typeface="FZDaHei-B02S" panose="02000000000000000000"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4</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预测结果重要性排序</a:t>
            </a:r>
            <a:endParaRPr lang="zh-CN" sz="3200" b="1" spc="-50" dirty="0">
              <a:latin typeface="Arial" panose="020B0604020202020204"/>
              <a:cs typeface="Arial" panose="020B0604020202020204"/>
            </a:endParaRPr>
          </a:p>
        </p:txBody>
      </p:sp>
      <p:sp>
        <p:nvSpPr>
          <p:cNvPr id="49" name="文本框 48"/>
          <p:cNvSpPr txBox="1"/>
          <p:nvPr/>
        </p:nvSpPr>
        <p:spPr>
          <a:xfrm>
            <a:off x="400050" y="1186180"/>
            <a:ext cx="6873240" cy="460375"/>
          </a:xfrm>
          <a:prstGeom prst="rect">
            <a:avLst/>
          </a:prstGeom>
          <a:noFill/>
        </p:spPr>
        <p:txBody>
          <a:bodyPr wrap="square" rtlCol="0" anchor="t">
            <a:spAutoFit/>
          </a:bodyPr>
          <a:p>
            <a:r>
              <a:rPr lang="en-US" altLang="zh-CN" sz="2400" b="1" spc="-50" dirty="0">
                <a:latin typeface="Arial" panose="020B0604020202020204" pitchFamily="34" charset="0"/>
                <a:ea typeface="FZDaHei-B02S" panose="02000000000000000000" charset="-122"/>
                <a:cs typeface="Arial" panose="020B0604020202020204" pitchFamily="34" charset="0"/>
                <a:sym typeface="+mn-ea"/>
              </a:rPr>
              <a:t>RF </a:t>
            </a:r>
            <a:r>
              <a:rPr lang="zh-CN" altLang="en-US" sz="2400" b="1" spc="-50" dirty="0">
                <a:latin typeface="Arial" panose="020B0604020202020204" pitchFamily="34" charset="0"/>
                <a:ea typeface="FZDaHei-B02S" panose="02000000000000000000" charset="-122"/>
                <a:cs typeface="Arial" panose="020B0604020202020204" pitchFamily="34" charset="0"/>
                <a:sym typeface="+mn-ea"/>
              </a:rPr>
              <a:t>特征重要性</a:t>
            </a:r>
            <a:r>
              <a:rPr lang="zh-CN" altLang="en-US" sz="2400" b="1" spc="-50" dirty="0">
                <a:latin typeface="Arial" panose="020B0604020202020204" pitchFamily="34" charset="0"/>
                <a:ea typeface="FZDaHei-B02S" panose="02000000000000000000" charset="-122"/>
                <a:cs typeface="Arial" panose="020B0604020202020204" pitchFamily="34" charset="0"/>
                <a:sym typeface="+mn-ea"/>
              </a:rPr>
              <a:t>（精确到个位）</a:t>
            </a:r>
            <a:endParaRPr lang="zh-CN" altLang="en-US" sz="2400" b="1" spc="-50" dirty="0">
              <a:latin typeface="Arial" panose="020B0604020202020204" pitchFamily="34" charset="0"/>
              <a:ea typeface="FZDaHei-B02S" panose="02000000000000000000" charset="-122"/>
              <a:cs typeface="Arial" panose="020B0604020202020204" pitchFamily="34" charset="0"/>
              <a:sym typeface="+mn-ea"/>
            </a:endParaRPr>
          </a:p>
        </p:txBody>
      </p:sp>
      <p:pic>
        <p:nvPicPr>
          <p:cNvPr id="7" name="图片 6" descr="example"/>
          <p:cNvPicPr>
            <a:picLocks noChangeAspect="1"/>
          </p:cNvPicPr>
          <p:nvPr/>
        </p:nvPicPr>
        <p:blipFill>
          <a:blip r:embed="rId4"/>
          <a:stretch>
            <a:fillRect/>
          </a:stretch>
        </p:blipFill>
        <p:spPr>
          <a:xfrm>
            <a:off x="240665" y="1943735"/>
            <a:ext cx="8581390" cy="3747135"/>
          </a:xfrm>
          <a:prstGeom prst="rect">
            <a:avLst/>
          </a:prstGeom>
        </p:spPr>
      </p:pic>
      <p:sp>
        <p:nvSpPr>
          <p:cNvPr id="11" name="文本框 10"/>
          <p:cNvSpPr txBox="1"/>
          <p:nvPr/>
        </p:nvSpPr>
        <p:spPr>
          <a:xfrm>
            <a:off x="240665" y="5690870"/>
            <a:ext cx="7984490" cy="632460"/>
          </a:xfrm>
          <a:prstGeom prst="rect">
            <a:avLst/>
          </a:prstGeom>
          <a:noFill/>
        </p:spPr>
        <p:txBody>
          <a:bodyPr wrap="square" rtlCol="0" anchor="t">
            <a:spAutoFit/>
          </a:bodyPr>
          <a:p>
            <a:pPr algn="l">
              <a:lnSpc>
                <a:spcPct val="110000"/>
              </a:lnSpc>
            </a:pPr>
            <a:r>
              <a:rPr lang="zh-CN" altLang="en-US" sz="1600" b="1">
                <a:latin typeface="+mj-lt"/>
                <a:ea typeface="+mj-ea"/>
                <a:cs typeface="+mj-lt"/>
              </a:rPr>
              <a:t>Fig.</a:t>
            </a:r>
            <a:r>
              <a:rPr lang="en-US" altLang="zh-CN" sz="1600" b="1">
                <a:latin typeface="+mj-lt"/>
                <a:ea typeface="+mj-ea"/>
                <a:cs typeface="+mj-lt"/>
              </a:rPr>
              <a:t>3</a:t>
            </a:r>
            <a:r>
              <a:rPr lang="en-US" altLang="zh-CN" sz="1600" b="1">
                <a:latin typeface="+mj-lt"/>
                <a:ea typeface="+mj-ea"/>
                <a:cs typeface="+mj-lt"/>
              </a:rPr>
              <a:t>.5</a:t>
            </a:r>
            <a:r>
              <a:rPr lang="zh-CN" altLang="en-US" sz="1600">
                <a:latin typeface="+mj-lt"/>
                <a:ea typeface="+mj-ea"/>
                <a:cs typeface="+mj-lt"/>
              </a:rPr>
              <a:t>  </a:t>
            </a:r>
            <a:r>
              <a:rPr lang="en-US" altLang="zh-CN" sz="1600">
                <a:latin typeface="+mj-lt"/>
                <a:ea typeface="+mj-ea"/>
                <a:cs typeface="+mj-lt"/>
              </a:rPr>
              <a:t>RF </a:t>
            </a:r>
            <a:r>
              <a:rPr lang="zh-CN" altLang="en-US" sz="1600">
                <a:latin typeface="+mj-lt"/>
                <a:ea typeface="+mj-ea"/>
                <a:cs typeface="+mj-lt"/>
              </a:rPr>
              <a:t>随机森林算法得到的</a:t>
            </a:r>
            <a:r>
              <a:rPr lang="zh-CN" sz="1600" spc="-50" dirty="0">
                <a:latin typeface="Arial" panose="020B0604020202020204"/>
                <a:cs typeface="Arial" panose="020B0604020202020204"/>
                <a:sym typeface="+mn-ea"/>
              </a:rPr>
              <a:t>结果的重要性排序，可以看到，多面体的体积、面数、体积占了一部分比重，而多面体中心最近邻原子的距离的比重最大，多面体的畸变程度其次</a:t>
            </a:r>
            <a:endParaRPr lang="zh-CN" altLang="en-US" sz="1600">
              <a:latin typeface="Arial" panose="020B0604020202020204" pitchFamily="34" charset="0"/>
              <a:ea typeface="+mj-ea"/>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5</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研究意义 </a:t>
            </a:r>
            <a:r>
              <a:rPr lang="en-US" altLang="zh-CN" sz="3200" b="1" spc="-50" dirty="0">
                <a:latin typeface="Arial" panose="020B0604020202020204"/>
                <a:cs typeface="Arial" panose="020B0604020202020204"/>
              </a:rPr>
              <a:t>&amp; </a:t>
            </a:r>
            <a:r>
              <a:rPr lang="zh-CN" altLang="en-US" sz="3200" b="1" spc="-50" dirty="0">
                <a:latin typeface="Arial" panose="020B0604020202020204"/>
                <a:cs typeface="Arial" panose="020B0604020202020204"/>
              </a:rPr>
              <a:t>未来展望</a:t>
            </a:r>
            <a:endParaRPr lang="zh-CN" altLang="en-US" sz="3200" b="1" spc="-50" dirty="0">
              <a:latin typeface="Arial" panose="020B0604020202020204"/>
              <a:cs typeface="Arial" panose="020B0604020202020204"/>
            </a:endParaRPr>
          </a:p>
        </p:txBody>
      </p:sp>
      <p:sp>
        <p:nvSpPr>
          <p:cNvPr id="16" name="文本框 15"/>
          <p:cNvSpPr txBox="1"/>
          <p:nvPr/>
        </p:nvSpPr>
        <p:spPr>
          <a:xfrm>
            <a:off x="594360" y="1235075"/>
            <a:ext cx="8128000" cy="1291590"/>
          </a:xfrm>
          <a:prstGeom prst="rect">
            <a:avLst/>
          </a:prstGeom>
          <a:noFill/>
        </p:spPr>
        <p:txBody>
          <a:bodyPr wrap="square" rtlCol="0" anchor="t">
            <a:spAutoFit/>
          </a:bodyPr>
          <a:lstStyle/>
          <a:p>
            <a:pPr>
              <a:lnSpc>
                <a:spcPct val="110000"/>
              </a:lnSpc>
            </a:pPr>
            <a:r>
              <a:rPr lang="zh-CN" altLang="en-US" sz="2000">
                <a:latin typeface="FZDaHei-B02S" panose="02000000000000000000" charset="-122"/>
                <a:ea typeface="FZDaHei-B02S" panose="02000000000000000000" charset="-122"/>
                <a:cs typeface="FZDaHei-B02S" panose="02000000000000000000" charset="-122"/>
              </a:rPr>
              <a:t>研究意义：</a:t>
            </a:r>
            <a:endParaRPr lang="en-US" altLang="zh-CN" sz="2000">
              <a:latin typeface="FZDaHei-B02S" panose="02000000000000000000" charset="-122"/>
              <a:ea typeface="FZDaHei-B02S" panose="02000000000000000000" charset="-122"/>
              <a:cs typeface="FZDaHei-B02S" panose="02000000000000000000" charset="-122"/>
            </a:endParaRPr>
          </a:p>
          <a:p>
            <a:pPr>
              <a:lnSpc>
                <a:spcPct val="110000"/>
              </a:lnSpc>
            </a:pPr>
            <a:r>
              <a:rPr lang="en-US" altLang="zh-CN" sz="1700">
                <a:latin typeface="FZDaHei-B02S" panose="02000000000000000000" charset="-122"/>
                <a:ea typeface="FZDaHei-B02S" panose="02000000000000000000" charset="-122"/>
                <a:cs typeface="FZDaHei-B02S" panose="02000000000000000000" charset="-122"/>
              </a:rPr>
              <a:t>1. </a:t>
            </a:r>
            <a:r>
              <a:rPr lang="zh-CN" sz="1700" spc="-50" dirty="0">
                <a:latin typeface="FZDaHei-B02S" panose="02000000000000000000" charset="-122"/>
                <a:ea typeface="FZDaHei-B02S" panose="02000000000000000000" charset="-122"/>
                <a:cs typeface="FZDaHei-B02S" panose="02000000000000000000" charset="-122"/>
                <a:sym typeface="+mn-ea"/>
              </a:rPr>
              <a:t>实现了一种材料结构信息识别的算法</a:t>
            </a:r>
            <a:r>
              <a:rPr lang="zh-CN" sz="1700" spc="-50" dirty="0">
                <a:latin typeface="FZDaHei-B02S" panose="02000000000000000000" charset="-122"/>
                <a:ea typeface="FZDaHei-B02S" panose="02000000000000000000" charset="-122"/>
                <a:cs typeface="FZDaHei-B02S" panose="02000000000000000000" charset="-122"/>
                <a:sym typeface="+mn-ea"/>
              </a:rPr>
              <a:t>，将在材料微观结构分析领域有广阔的应用</a:t>
            </a:r>
            <a:endParaRPr lang="zh-CN" sz="1700" spc="-50" dirty="0">
              <a:latin typeface="FZDaHei-B02S" panose="02000000000000000000" charset="-122"/>
              <a:ea typeface="FZDaHei-B02S" panose="02000000000000000000" charset="-122"/>
              <a:cs typeface="FZDaHei-B02S" panose="02000000000000000000" charset="-122"/>
              <a:sym typeface="+mn-ea"/>
            </a:endParaRPr>
          </a:p>
          <a:p>
            <a:pPr>
              <a:lnSpc>
                <a:spcPct val="110000"/>
              </a:lnSpc>
            </a:pPr>
            <a:endParaRPr lang="en-US" altLang="zh-CN" sz="1700">
              <a:latin typeface="FZDaHei-B02S" panose="02000000000000000000" charset="-122"/>
              <a:ea typeface="FZDaHei-B02S" panose="02000000000000000000" charset="-122"/>
              <a:cs typeface="FZDaHei-B02S" panose="02000000000000000000" charset="-122"/>
            </a:endParaRPr>
          </a:p>
          <a:p>
            <a:pPr>
              <a:lnSpc>
                <a:spcPct val="110000"/>
              </a:lnSpc>
            </a:pPr>
            <a:r>
              <a:rPr lang="en-US" altLang="zh-CN" sz="1700">
                <a:latin typeface="FZDaHei-B02S" panose="02000000000000000000" charset="-122"/>
                <a:ea typeface="FZDaHei-B02S" panose="02000000000000000000" charset="-122"/>
                <a:cs typeface="FZDaHei-B02S" panose="02000000000000000000" charset="-122"/>
              </a:rPr>
              <a:t>2. </a:t>
            </a:r>
            <a:r>
              <a:rPr lang="zh-CN" altLang="en-US" sz="1700">
                <a:latin typeface="FZDaHei-B02S" panose="02000000000000000000" charset="-122"/>
                <a:ea typeface="FZDaHei-B02S" panose="02000000000000000000" charset="-122"/>
                <a:cs typeface="FZDaHei-B02S" panose="02000000000000000000" charset="-122"/>
              </a:rPr>
              <a:t>构建了金属氢脆的结构</a:t>
            </a:r>
            <a:r>
              <a:rPr lang="en-US" altLang="zh-CN" sz="1700">
                <a:latin typeface="FZDaHei-B02S" panose="02000000000000000000" charset="-122"/>
                <a:ea typeface="FZDaHei-B02S" panose="02000000000000000000" charset="-122"/>
                <a:cs typeface="FZDaHei-B02S" panose="02000000000000000000" charset="-122"/>
              </a:rPr>
              <a:t>-</a:t>
            </a:r>
            <a:r>
              <a:rPr lang="zh-CN" altLang="en-US" sz="1700">
                <a:latin typeface="FZDaHei-B02S" panose="02000000000000000000" charset="-122"/>
                <a:ea typeface="FZDaHei-B02S" panose="02000000000000000000" charset="-122"/>
                <a:cs typeface="FZDaHei-B02S" panose="02000000000000000000" charset="-122"/>
              </a:rPr>
              <a:t>性质预测模型，为可能的耐氢脆</a:t>
            </a:r>
            <a:r>
              <a:rPr lang="zh-CN" altLang="en-US" sz="1700">
                <a:latin typeface="FZDaHei-B02S" panose="02000000000000000000" charset="-122"/>
                <a:ea typeface="FZDaHei-B02S" panose="02000000000000000000" charset="-122"/>
                <a:cs typeface="FZDaHei-B02S" panose="02000000000000000000" charset="-122"/>
              </a:rPr>
              <a:t>晶界工程奠定了基础</a:t>
            </a:r>
            <a:endParaRPr lang="zh-CN" altLang="en-US" sz="1700">
              <a:latin typeface="FZDaHei-B02S" panose="02000000000000000000" charset="-122"/>
              <a:ea typeface="FZDaHei-B02S" panose="02000000000000000000" charset="-122"/>
              <a:cs typeface="FZDaHei-B02S" panose="02000000000000000000" charset="-122"/>
            </a:endParaRPr>
          </a:p>
        </p:txBody>
      </p:sp>
      <p:sp>
        <p:nvSpPr>
          <p:cNvPr id="8" name="文本框 7"/>
          <p:cNvSpPr txBox="1"/>
          <p:nvPr/>
        </p:nvSpPr>
        <p:spPr>
          <a:xfrm>
            <a:off x="594360" y="3043555"/>
            <a:ext cx="8128000" cy="3589655"/>
          </a:xfrm>
          <a:prstGeom prst="rect">
            <a:avLst/>
          </a:prstGeom>
          <a:noFill/>
        </p:spPr>
        <p:txBody>
          <a:bodyPr wrap="square" rtlCol="0" anchor="t">
            <a:spAutoFit/>
          </a:bodyPr>
          <a:p>
            <a:pPr>
              <a:lnSpc>
                <a:spcPct val="110000"/>
              </a:lnSpc>
            </a:pPr>
            <a:r>
              <a:rPr lang="zh-CN" altLang="en-US" sz="2000">
                <a:latin typeface="FZDaHei-B02S" panose="02000000000000000000" charset="-122"/>
                <a:ea typeface="FZDaHei-B02S" panose="02000000000000000000" charset="-122"/>
                <a:cs typeface="FZDaHei-B02S" panose="02000000000000000000" charset="-122"/>
              </a:rPr>
              <a:t>未来展望：</a:t>
            </a:r>
            <a:endParaRPr lang="en-US" altLang="zh-CN" sz="2000">
              <a:latin typeface="FZDaHei-B02S" panose="02000000000000000000" charset="-122"/>
              <a:ea typeface="FZDaHei-B02S" panose="02000000000000000000" charset="-122"/>
              <a:cs typeface="FZDaHei-B02S" panose="02000000000000000000" charset="-122"/>
            </a:endParaRPr>
          </a:p>
          <a:p>
            <a:pPr>
              <a:lnSpc>
                <a:spcPct val="110000"/>
              </a:lnSpc>
            </a:pPr>
            <a:r>
              <a:rPr lang="en-US" altLang="zh-CN" sz="1700">
                <a:latin typeface="FZDaHei-B02S" panose="02000000000000000000" charset="-122"/>
                <a:ea typeface="FZDaHei-B02S" panose="02000000000000000000" charset="-122"/>
                <a:cs typeface="FZDaHei-B02S" panose="02000000000000000000" charset="-122"/>
              </a:rPr>
              <a:t>1. </a:t>
            </a:r>
            <a:r>
              <a:rPr lang="zh-CN" altLang="en-US" sz="1700">
                <a:latin typeface="FZDaHei-B02S" panose="02000000000000000000" charset="-122"/>
                <a:ea typeface="FZDaHei-B02S" panose="02000000000000000000" charset="-122"/>
                <a:cs typeface="FZDaHei-B02S" panose="02000000000000000000" charset="-122"/>
                <a:sym typeface="+mn-ea"/>
              </a:rPr>
              <a:t>当前计算集中于低能量的稳定晶界，高能量的无序晶界在金属内部 </a:t>
            </a:r>
            <a:r>
              <a:rPr lang="en-US" altLang="zh-CN" sz="1700">
                <a:latin typeface="FZDaHei-B02S" panose="02000000000000000000" charset="-122"/>
                <a:ea typeface="FZDaHei-B02S" panose="02000000000000000000" charset="-122"/>
                <a:cs typeface="FZDaHei-B02S" panose="02000000000000000000" charset="-122"/>
                <a:sym typeface="+mn-ea"/>
              </a:rPr>
              <a:t>H </a:t>
            </a:r>
            <a:r>
              <a:rPr lang="zh-CN" altLang="en-US" sz="1700">
                <a:latin typeface="FZDaHei-B02S" panose="02000000000000000000" charset="-122"/>
                <a:ea typeface="FZDaHei-B02S" panose="02000000000000000000" charset="-122"/>
                <a:cs typeface="FZDaHei-B02S" panose="02000000000000000000" charset="-122"/>
                <a:sym typeface="+mn-ea"/>
              </a:rPr>
              <a:t>扩散中扮演更重要的作用，值得继续研究。</a:t>
            </a:r>
            <a:endParaRPr lang="zh-CN" altLang="en-US" sz="1700">
              <a:latin typeface="FZDaHei-B02S" panose="02000000000000000000" charset="-122"/>
              <a:ea typeface="FZDaHei-B02S" panose="02000000000000000000" charset="-122"/>
              <a:cs typeface="FZDaHei-B02S" panose="02000000000000000000" charset="-122"/>
            </a:endParaRPr>
          </a:p>
          <a:p>
            <a:pPr>
              <a:lnSpc>
                <a:spcPct val="110000"/>
              </a:lnSpc>
            </a:pPr>
            <a:endParaRPr lang="en-US" altLang="zh-CN" sz="1700">
              <a:latin typeface="FZDaHei-B02S" panose="02000000000000000000" charset="-122"/>
              <a:ea typeface="FZDaHei-B02S" panose="02000000000000000000" charset="-122"/>
              <a:cs typeface="FZDaHei-B02S" panose="02000000000000000000" charset="-122"/>
            </a:endParaRPr>
          </a:p>
          <a:p>
            <a:pPr>
              <a:lnSpc>
                <a:spcPct val="110000"/>
              </a:lnSpc>
            </a:pPr>
            <a:r>
              <a:rPr lang="en-US" altLang="zh-CN" sz="1700">
                <a:latin typeface="FZDaHei-B02S" panose="02000000000000000000" charset="-122"/>
                <a:ea typeface="FZDaHei-B02S" panose="02000000000000000000" charset="-122"/>
                <a:cs typeface="FZDaHei-B02S" panose="02000000000000000000" charset="-122"/>
              </a:rPr>
              <a:t>2. </a:t>
            </a:r>
            <a:r>
              <a:rPr lang="zh-CN" altLang="en-US" sz="1700">
                <a:latin typeface="FZDaHei-B02S" panose="02000000000000000000" charset="-122"/>
                <a:ea typeface="FZDaHei-B02S" panose="02000000000000000000" charset="-122"/>
                <a:cs typeface="FZDaHei-B02S" panose="02000000000000000000" charset="-122"/>
              </a:rPr>
              <a:t>当前提取的结构信息仍然太少，可尝试获取各 </a:t>
            </a:r>
            <a:r>
              <a:rPr lang="en-US" altLang="zh-CN" sz="1700">
                <a:latin typeface="FZDaHei-B02S" panose="02000000000000000000" charset="-122"/>
                <a:ea typeface="FZDaHei-B02S" panose="02000000000000000000" charset="-122"/>
                <a:cs typeface="FZDaHei-B02S" panose="02000000000000000000" charset="-122"/>
              </a:rPr>
              <a:t>H </a:t>
            </a:r>
            <a:r>
              <a:rPr lang="zh-CN" altLang="en-US" sz="1700">
                <a:latin typeface="FZDaHei-B02S" panose="02000000000000000000" charset="-122"/>
                <a:ea typeface="FZDaHei-B02S" panose="02000000000000000000" charset="-122"/>
                <a:cs typeface="FZDaHei-B02S" panose="02000000000000000000" charset="-122"/>
              </a:rPr>
              <a:t>偏聚位点的近邻原子和次近邻原子信息，以解决学习中的欠拟合问题。</a:t>
            </a:r>
            <a:endParaRPr lang="zh-CN" altLang="en-US" sz="1700">
              <a:latin typeface="FZDaHei-B02S" panose="02000000000000000000" charset="-122"/>
              <a:ea typeface="FZDaHei-B02S" panose="02000000000000000000" charset="-122"/>
              <a:cs typeface="FZDaHei-B02S" panose="02000000000000000000" charset="-122"/>
            </a:endParaRPr>
          </a:p>
          <a:p>
            <a:pPr>
              <a:lnSpc>
                <a:spcPct val="110000"/>
              </a:lnSpc>
            </a:pPr>
            <a:endParaRPr lang="zh-CN" altLang="en-US" sz="1700">
              <a:latin typeface="FZDaHei-B02S" panose="02000000000000000000" charset="-122"/>
              <a:ea typeface="FZDaHei-B02S" panose="02000000000000000000" charset="-122"/>
              <a:cs typeface="FZDaHei-B02S" panose="02000000000000000000" charset="-122"/>
            </a:endParaRPr>
          </a:p>
          <a:p>
            <a:pPr>
              <a:lnSpc>
                <a:spcPct val="110000"/>
              </a:lnSpc>
            </a:pPr>
            <a:r>
              <a:rPr lang="en-US" altLang="zh-CN" sz="1700">
                <a:latin typeface="FZDaHei-B02S" panose="02000000000000000000" charset="-122"/>
                <a:ea typeface="FZDaHei-B02S" panose="02000000000000000000" charset="-122"/>
                <a:cs typeface="FZDaHei-B02S" panose="02000000000000000000" charset="-122"/>
              </a:rPr>
              <a:t>3. </a:t>
            </a:r>
            <a:r>
              <a:rPr lang="zh-CN" altLang="en-US" sz="1700">
                <a:latin typeface="FZDaHei-B02S" panose="02000000000000000000" charset="-122"/>
                <a:ea typeface="FZDaHei-B02S" panose="02000000000000000000" charset="-122"/>
                <a:cs typeface="FZDaHei-B02S" panose="02000000000000000000" charset="-122"/>
                <a:sym typeface="+mn-ea"/>
              </a:rPr>
              <a:t>理论上，本研究所采用的方法具有普遍性，适用于除了</a:t>
            </a:r>
            <a:r>
              <a:rPr lang="en-US" altLang="zh-CN" sz="1700">
                <a:latin typeface="FZDaHei-B02S" panose="02000000000000000000" charset="-122"/>
                <a:ea typeface="FZDaHei-B02S" panose="02000000000000000000" charset="-122"/>
                <a:cs typeface="FZDaHei-B02S" panose="02000000000000000000" charset="-122"/>
                <a:sym typeface="+mn-ea"/>
              </a:rPr>
              <a:t>α-Fe</a:t>
            </a:r>
            <a:r>
              <a:rPr lang="zh-CN" altLang="en-US" sz="1700">
                <a:latin typeface="FZDaHei-B02S" panose="02000000000000000000" charset="-122"/>
                <a:ea typeface="FZDaHei-B02S" panose="02000000000000000000" charset="-122"/>
                <a:cs typeface="FZDaHei-B02S" panose="02000000000000000000" charset="-122"/>
                <a:sym typeface="+mn-ea"/>
              </a:rPr>
              <a:t>之外的其他金属体系，未来将会在 </a:t>
            </a:r>
            <a:r>
              <a:rPr lang="en-US" altLang="zh-CN" sz="1700">
                <a:latin typeface="FZDaHei-B02S" panose="02000000000000000000" charset="-122"/>
                <a:ea typeface="FZDaHei-B02S" panose="02000000000000000000" charset="-122"/>
                <a:cs typeface="FZDaHei-B02S" panose="02000000000000000000" charset="-122"/>
                <a:sym typeface="+mn-ea"/>
              </a:rPr>
              <a:t>Ni</a:t>
            </a:r>
            <a:r>
              <a:rPr lang="zh-CN" altLang="en-US" sz="1700">
                <a:latin typeface="FZDaHei-B02S" panose="02000000000000000000" charset="-122"/>
                <a:ea typeface="FZDaHei-B02S" panose="02000000000000000000" charset="-122"/>
                <a:cs typeface="FZDaHei-B02S" panose="02000000000000000000" charset="-122"/>
                <a:sym typeface="+mn-ea"/>
              </a:rPr>
              <a:t>、</a:t>
            </a:r>
            <a:r>
              <a:rPr lang="en-US" altLang="zh-CN" sz="1700">
                <a:latin typeface="FZDaHei-B02S" panose="02000000000000000000" charset="-122"/>
                <a:ea typeface="FZDaHei-B02S" panose="02000000000000000000" charset="-122"/>
                <a:cs typeface="FZDaHei-B02S" panose="02000000000000000000" charset="-122"/>
                <a:sym typeface="+mn-ea"/>
              </a:rPr>
              <a:t>Cu</a:t>
            </a:r>
            <a:r>
              <a:rPr lang="zh-CN" altLang="en-US" sz="1700">
                <a:latin typeface="FZDaHei-B02S" panose="02000000000000000000" charset="-122"/>
                <a:ea typeface="FZDaHei-B02S" panose="02000000000000000000" charset="-122"/>
                <a:cs typeface="FZDaHei-B02S" panose="02000000000000000000" charset="-122"/>
                <a:sym typeface="+mn-ea"/>
              </a:rPr>
              <a:t>、</a:t>
            </a:r>
            <a:r>
              <a:rPr lang="en-US" altLang="zh-CN" sz="1700">
                <a:latin typeface="FZDaHei-B02S" panose="02000000000000000000" charset="-122"/>
                <a:ea typeface="FZDaHei-B02S" panose="02000000000000000000" charset="-122"/>
                <a:cs typeface="FZDaHei-B02S" panose="02000000000000000000" charset="-122"/>
                <a:sym typeface="+mn-ea"/>
              </a:rPr>
              <a:t>γ-Fe </a:t>
            </a:r>
            <a:r>
              <a:rPr lang="zh-CN" altLang="en-US" sz="1700">
                <a:latin typeface="FZDaHei-B02S" panose="02000000000000000000" charset="-122"/>
                <a:ea typeface="FZDaHei-B02S" panose="02000000000000000000" charset="-122"/>
                <a:cs typeface="FZDaHei-B02S" panose="02000000000000000000" charset="-122"/>
                <a:sym typeface="+mn-ea"/>
              </a:rPr>
              <a:t>等单相体系和 </a:t>
            </a:r>
            <a:r>
              <a:rPr lang="en-US" altLang="zh-CN" sz="1700">
                <a:latin typeface="FZDaHei-B02S" panose="02000000000000000000" charset="-122"/>
                <a:ea typeface="FZDaHei-B02S" panose="02000000000000000000" charset="-122"/>
                <a:cs typeface="FZDaHei-B02S" panose="02000000000000000000" charset="-122"/>
                <a:sym typeface="+mn-ea"/>
              </a:rPr>
              <a:t>Fe-C </a:t>
            </a:r>
            <a:r>
              <a:rPr lang="zh-CN" altLang="en-US" sz="1700">
                <a:latin typeface="FZDaHei-B02S" panose="02000000000000000000" charset="-122"/>
                <a:ea typeface="FZDaHei-B02S" panose="02000000000000000000" charset="-122"/>
                <a:cs typeface="FZDaHei-B02S" panose="02000000000000000000" charset="-122"/>
                <a:sym typeface="+mn-ea"/>
              </a:rPr>
              <a:t>等多相体系中验证。</a:t>
            </a:r>
            <a:endParaRPr lang="zh-CN" altLang="en-US" sz="1700">
              <a:latin typeface="FZDaHei-B02S" panose="02000000000000000000" charset="-122"/>
              <a:ea typeface="FZDaHei-B02S" panose="02000000000000000000" charset="-122"/>
              <a:cs typeface="FZDaHei-B02S" panose="02000000000000000000" charset="-122"/>
              <a:sym typeface="+mn-ea"/>
            </a:endParaRPr>
          </a:p>
          <a:p>
            <a:pPr>
              <a:lnSpc>
                <a:spcPct val="110000"/>
              </a:lnSpc>
            </a:pPr>
            <a:endParaRPr lang="zh-CN" altLang="en-US" sz="1700">
              <a:latin typeface="FZDaHei-B02S" panose="02000000000000000000" charset="-122"/>
              <a:ea typeface="FZDaHei-B02S" panose="02000000000000000000" charset="-122"/>
              <a:cs typeface="FZDaHei-B02S" panose="02000000000000000000" charset="-122"/>
              <a:sym typeface="+mn-ea"/>
            </a:endParaRPr>
          </a:p>
          <a:p>
            <a:pPr>
              <a:lnSpc>
                <a:spcPct val="110000"/>
              </a:lnSpc>
            </a:pPr>
            <a:r>
              <a:rPr lang="en-US" altLang="zh-CN" sz="1700">
                <a:latin typeface="FZDaHei-B02S" panose="02000000000000000000" charset="-122"/>
                <a:ea typeface="FZDaHei-B02S" panose="02000000000000000000" charset="-122"/>
                <a:cs typeface="FZDaHei-B02S" panose="02000000000000000000" charset="-122"/>
                <a:sym typeface="+mn-ea"/>
              </a:rPr>
              <a:t>4. </a:t>
            </a:r>
            <a:r>
              <a:rPr lang="zh-CN" altLang="en-US" sz="1700">
                <a:latin typeface="FZDaHei-B02S" panose="02000000000000000000" charset="-122"/>
                <a:ea typeface="FZDaHei-B02S" panose="02000000000000000000" charset="-122"/>
                <a:cs typeface="FZDaHei-B02S" panose="02000000000000000000" charset="-122"/>
                <a:sym typeface="+mn-ea"/>
              </a:rPr>
              <a:t>已经从理论上找到了畸变程度（</a:t>
            </a:r>
            <a:r>
              <a:rPr lang="en-US" altLang="zh-CN" sz="1700">
                <a:latin typeface="FZDaHei-B02S" panose="02000000000000000000" charset="-122"/>
                <a:ea typeface="FZDaHei-B02S" panose="02000000000000000000" charset="-122"/>
                <a:cs typeface="FZDaHei-B02S" panose="02000000000000000000" charset="-122"/>
                <a:sym typeface="+mn-ea"/>
              </a:rPr>
              <a:t>RMSD</a:t>
            </a:r>
            <a:r>
              <a:rPr lang="zh-CN" altLang="en-US" sz="1700">
                <a:latin typeface="FZDaHei-B02S" panose="02000000000000000000" charset="-122"/>
                <a:ea typeface="FZDaHei-B02S" panose="02000000000000000000" charset="-122"/>
                <a:cs typeface="FZDaHei-B02S" panose="02000000000000000000" charset="-122"/>
                <a:sym typeface="+mn-ea"/>
              </a:rPr>
              <a:t>、</a:t>
            </a:r>
            <a:r>
              <a:rPr lang="en-US" altLang="zh-CN" sz="1700">
                <a:latin typeface="FZDaHei-B02S" panose="02000000000000000000" charset="-122"/>
                <a:ea typeface="FZDaHei-B02S" panose="02000000000000000000" charset="-122"/>
                <a:cs typeface="FZDaHei-B02S" panose="02000000000000000000" charset="-122"/>
                <a:sym typeface="+mn-ea"/>
              </a:rPr>
              <a:t>dV/V</a:t>
            </a:r>
            <a:r>
              <a:rPr lang="zh-CN" altLang="en-US" sz="1700">
                <a:latin typeface="FZDaHei-B02S" panose="02000000000000000000" charset="-122"/>
                <a:ea typeface="FZDaHei-B02S" panose="02000000000000000000" charset="-122"/>
                <a:cs typeface="FZDaHei-B02S" panose="02000000000000000000" charset="-122"/>
                <a:sym typeface="+mn-ea"/>
              </a:rPr>
              <a:t>）对偏聚能产生影响的原因，正尝试用公式描述多面体最近邻距离对 </a:t>
            </a:r>
            <a:r>
              <a:rPr lang="en-US" altLang="zh-CN" sz="1700">
                <a:latin typeface="FZDaHei-B02S" panose="02000000000000000000" charset="-122"/>
                <a:ea typeface="FZDaHei-B02S" panose="02000000000000000000" charset="-122"/>
                <a:cs typeface="FZDaHei-B02S" panose="02000000000000000000" charset="-122"/>
                <a:sym typeface="+mn-ea"/>
              </a:rPr>
              <a:t>GB </a:t>
            </a:r>
            <a:r>
              <a:rPr lang="zh-CN" altLang="en-US" sz="1700">
                <a:latin typeface="FZDaHei-B02S" panose="02000000000000000000" charset="-122"/>
                <a:ea typeface="FZDaHei-B02S" panose="02000000000000000000" charset="-122"/>
                <a:cs typeface="FZDaHei-B02S" panose="02000000000000000000" charset="-122"/>
                <a:sym typeface="+mn-ea"/>
              </a:rPr>
              <a:t>处 </a:t>
            </a:r>
            <a:r>
              <a:rPr lang="en-US" altLang="zh-CN" sz="1700">
                <a:latin typeface="FZDaHei-B02S" panose="02000000000000000000" charset="-122"/>
                <a:ea typeface="FZDaHei-B02S" panose="02000000000000000000" charset="-122"/>
                <a:cs typeface="FZDaHei-B02S" panose="02000000000000000000" charset="-122"/>
                <a:sym typeface="+mn-ea"/>
              </a:rPr>
              <a:t>H </a:t>
            </a:r>
            <a:r>
              <a:rPr lang="zh-CN" altLang="en-US" sz="1700">
                <a:latin typeface="FZDaHei-B02S" panose="02000000000000000000" charset="-122"/>
                <a:ea typeface="FZDaHei-B02S" panose="02000000000000000000" charset="-122"/>
                <a:cs typeface="FZDaHei-B02S" panose="02000000000000000000" charset="-122"/>
                <a:sym typeface="+mn-ea"/>
              </a:rPr>
              <a:t>偏聚能的作用。</a:t>
            </a:r>
            <a:endParaRPr lang="zh-CN" altLang="en-US" sz="170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9497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grpSp>
        <p:nvGrpSpPr>
          <p:cNvPr id="37" name="组合 36"/>
          <p:cNvGrpSpPr/>
          <p:nvPr/>
        </p:nvGrpSpPr>
        <p:grpSpPr>
          <a:xfrm>
            <a:off x="0" y="2383971"/>
            <a:ext cx="9372600" cy="1654678"/>
            <a:chOff x="0" y="3754"/>
            <a:chExt cx="14760" cy="2606"/>
          </a:xfrm>
        </p:grpSpPr>
        <p:grpSp>
          <p:nvGrpSpPr>
            <p:cNvPr id="7" name="组合 6"/>
            <p:cNvGrpSpPr/>
            <p:nvPr/>
          </p:nvGrpSpPr>
          <p:grpSpPr>
            <a:xfrm>
              <a:off x="0" y="3754"/>
              <a:ext cx="7335" cy="800"/>
              <a:chOff x="0" y="2409371"/>
              <a:chExt cx="4657519" cy="508000"/>
            </a:xfrm>
            <a:solidFill>
              <a:schemeClr val="accent2"/>
            </a:solidFill>
          </p:grpSpPr>
          <p:cxnSp>
            <p:nvCxnSpPr>
              <p:cNvPr id="8" name="直接连接符 7"/>
              <p:cNvCxnSpPr>
                <a:endCxn id="10" idx="1"/>
              </p:cNvCxnSpPr>
              <p:nvPr/>
            </p:nvCxnSpPr>
            <p:spPr>
              <a:xfrm>
                <a:off x="0" y="2663371"/>
                <a:ext cx="3338286" cy="0"/>
              </a:xfrm>
              <a:prstGeom prst="line">
                <a:avLst/>
              </a:prstGeom>
              <a:grpFill/>
              <a:ln>
                <a:solidFill>
                  <a:srgbClr val="6969B4"/>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338286" y="2409371"/>
                <a:ext cx="1319233" cy="508000"/>
              </a:xfrm>
              <a:prstGeom prst="rect">
                <a:avLst/>
              </a:prstGeom>
              <a:solidFill>
                <a:srgbClr val="6969B4"/>
              </a:solidFill>
              <a:ln>
                <a:solidFill>
                  <a:srgbClr val="69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FFFFFF"/>
                    </a:solidFill>
                    <a:effectLst/>
                    <a:uLnTx/>
                    <a:uFillTx/>
                    <a:latin typeface="Microsoft YaHei" panose="020B0503020204020204" charset="-122"/>
                    <a:ea typeface="Microsoft YaHei" panose="020B0503020204020204" charset="-122"/>
                    <a:cs typeface="Calibri" panose="020F0502020204030204"/>
                  </a:rPr>
                  <a:t>Part 02</a:t>
                </a:r>
                <a:endParaRPr kumimoji="0" lang="en-US" sz="1800" b="0" i="0" u="none" strike="noStrike" kern="1200" cap="none" spc="0" normalizeH="0" baseline="0" noProof="0">
                  <a:ln>
                    <a:noFill/>
                  </a:ln>
                  <a:solidFill>
                    <a:srgbClr val="FFFFFF"/>
                  </a:solidFill>
                  <a:effectLst/>
                  <a:uLnTx/>
                  <a:uFillTx/>
                  <a:latin typeface="Microsoft YaHei" panose="020B0503020204020204" charset="-122"/>
                  <a:ea typeface="Microsoft YaHei" panose="020B0503020204020204" charset="-122"/>
                  <a:cs typeface="Calibri" panose="020F0502020204030204"/>
                </a:endParaRPr>
              </a:p>
            </p:txBody>
          </p:sp>
        </p:grpSp>
        <p:sp>
          <p:nvSpPr>
            <p:cNvPr id="12" name="文本框 11"/>
            <p:cNvSpPr txBox="1"/>
            <p:nvPr/>
          </p:nvSpPr>
          <p:spPr>
            <a:xfrm>
              <a:off x="1593" y="4867"/>
              <a:ext cx="11877" cy="10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b="1" noProof="0">
                  <a:ln>
                    <a:noFill/>
                  </a:ln>
                  <a:solidFill>
                    <a:srgbClr val="6969B4"/>
                  </a:solidFill>
                  <a:effectLst/>
                  <a:uLnTx/>
                  <a:uFillTx/>
                  <a:latin typeface="Arial" panose="020B0604020202020204" pitchFamily="34" charset="0"/>
                  <a:ea typeface="Microsoft YaHei" panose="020B0503020204020204" charset="-122"/>
                  <a:cs typeface="Arial" panose="020B0604020202020204" pitchFamily="34" charset="0"/>
                  <a:sym typeface="+mn-ea"/>
                </a:rPr>
                <a:t>Supplementary Information</a:t>
              </a:r>
              <a:endParaRPr kumimoji="0" lang="en-US" altLang="zh-CN" sz="3600" b="1" i="0" u="none" strike="noStrike" kern="1200" cap="none" spc="0" normalizeH="0" baseline="0" noProof="0">
                <a:ln>
                  <a:noFill/>
                </a:ln>
                <a:solidFill>
                  <a:srgbClr val="6969B4"/>
                </a:solidFill>
                <a:effectLst/>
                <a:uLnTx/>
                <a:uFillTx/>
                <a:latin typeface="Arial" panose="020B0604020202020204" pitchFamily="34" charset="0"/>
                <a:ea typeface="Microsoft YaHei" panose="020B0503020204020204" charset="-122"/>
                <a:cs typeface="Arial" panose="020B0604020202020204" pitchFamily="34" charset="0"/>
                <a:sym typeface="+mn-ea"/>
              </a:endParaRPr>
            </a:p>
          </p:txBody>
        </p:sp>
        <p:cxnSp>
          <p:nvCxnSpPr>
            <p:cNvPr id="36" name="直接连接符 35"/>
            <p:cNvCxnSpPr/>
            <p:nvPr/>
          </p:nvCxnSpPr>
          <p:spPr>
            <a:xfrm>
              <a:off x="4800" y="6360"/>
              <a:ext cx="9960" cy="0"/>
            </a:xfrm>
            <a:prstGeom prst="line">
              <a:avLst/>
            </a:prstGeom>
            <a:ln>
              <a:solidFill>
                <a:srgbClr val="6969B4"/>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4</a:t>
            </a:r>
            <a:r>
              <a:rPr sz="3200" b="1" spc="-50" dirty="0">
                <a:latin typeface="Arial" panose="020B0604020202020204"/>
                <a:cs typeface="Arial" panose="020B0604020202020204"/>
              </a:rPr>
              <a:t> </a:t>
            </a:r>
            <a:r>
              <a:rPr lang="en-US" sz="3200" b="1" spc="-50" dirty="0">
                <a:sym typeface="+mn-ea"/>
              </a:rPr>
              <a:t>Voronoi </a:t>
            </a:r>
            <a:r>
              <a:rPr lang="zh-CN" altLang="en-US" sz="3200" b="1" spc="-50" dirty="0">
                <a:sym typeface="+mn-ea"/>
              </a:rPr>
              <a:t>算法原理</a:t>
            </a:r>
            <a:endParaRPr lang="zh-CN" altLang="en-US" sz="3200" b="1" spc="-50" dirty="0">
              <a:sym typeface="+mn-ea"/>
            </a:endParaRPr>
          </a:p>
        </p:txBody>
      </p:sp>
      <p:sp>
        <p:nvSpPr>
          <p:cNvPr id="8" name="文本框 7"/>
          <p:cNvSpPr txBox="1"/>
          <p:nvPr/>
        </p:nvSpPr>
        <p:spPr>
          <a:xfrm>
            <a:off x="400050" y="1241425"/>
            <a:ext cx="7664450" cy="645160"/>
          </a:xfrm>
          <a:prstGeom prst="rect">
            <a:avLst/>
          </a:prstGeom>
          <a:noFill/>
        </p:spPr>
        <p:txBody>
          <a:bodyPr wrap="square" rtlCol="0" anchor="t">
            <a:spAutoFit/>
          </a:bodyPr>
          <a:lstStyle/>
          <a:p>
            <a:r>
              <a:rPr lang="zh-CN" spc="-50" dirty="0">
                <a:latin typeface="FZDaHei-B02S" panose="02000000000000000000" charset="-122"/>
                <a:ea typeface="FZDaHei-B02S" panose="02000000000000000000" charset="-122"/>
                <a:cs typeface="FZDaHei-B02S" panose="02000000000000000000" charset="-122"/>
                <a:sym typeface="+mn-ea"/>
              </a:rPr>
              <a:t>实现了一种基于 </a:t>
            </a:r>
            <a:r>
              <a:rPr lang="en-US" altLang="zh-CN" spc="-50" dirty="0">
                <a:latin typeface="FZDaHei-B02S" panose="02000000000000000000" charset="-122"/>
                <a:ea typeface="FZDaHei-B02S" panose="02000000000000000000" charset="-122"/>
                <a:cs typeface="FZDaHei-B02S" panose="02000000000000000000" charset="-122"/>
                <a:sym typeface="+mn-ea"/>
              </a:rPr>
              <a:t>voronoi </a:t>
            </a:r>
            <a:r>
              <a:rPr lang="zh-CN" altLang="en-US" spc="-50" dirty="0">
                <a:latin typeface="FZDaHei-B02S" panose="02000000000000000000" charset="-122"/>
                <a:ea typeface="FZDaHei-B02S" panose="02000000000000000000" charset="-122"/>
                <a:cs typeface="FZDaHei-B02S" panose="02000000000000000000" charset="-122"/>
                <a:sym typeface="+mn-ea"/>
              </a:rPr>
              <a:t>图（冯洛诺伊图）的</a:t>
            </a:r>
            <a:r>
              <a:rPr lang="zh-CN" spc="-50" dirty="0">
                <a:latin typeface="FZDaHei-B02S" panose="02000000000000000000" charset="-122"/>
                <a:ea typeface="FZDaHei-B02S" panose="02000000000000000000" charset="-122"/>
                <a:cs typeface="FZDaHei-B02S" panose="02000000000000000000" charset="-122"/>
                <a:sym typeface="+mn-ea"/>
              </a:rPr>
              <a:t>自动算法，用于识别 fcc</a:t>
            </a:r>
            <a:r>
              <a:rPr lang="en-US" altLang="zh-CN" spc="-50" dirty="0">
                <a:latin typeface="FZDaHei-B02S" panose="02000000000000000000" charset="-122"/>
                <a:ea typeface="FZDaHei-B02S" panose="02000000000000000000" charset="-122"/>
                <a:cs typeface="FZDaHei-B02S" panose="02000000000000000000" charset="-122"/>
                <a:sym typeface="+mn-ea"/>
              </a:rPr>
              <a:t>/bcc</a:t>
            </a:r>
            <a:r>
              <a:rPr lang="zh-CN" spc="-50" dirty="0">
                <a:latin typeface="FZDaHei-B02S" panose="02000000000000000000" charset="-122"/>
                <a:ea typeface="FZDaHei-B02S" panose="02000000000000000000" charset="-122"/>
                <a:cs typeface="FZDaHei-B02S" panose="02000000000000000000" charset="-122"/>
                <a:sym typeface="+mn-ea"/>
              </a:rPr>
              <a:t> 金属系统中的缺陷和相对应的多面体结构。</a:t>
            </a:r>
            <a:endParaRPr lang="zh-CN" altLang="en-US">
              <a:latin typeface="FZDaHei-B02S" panose="02000000000000000000" charset="-122"/>
              <a:ea typeface="FZDaHei-B02S" panose="02000000000000000000" charset="-122"/>
              <a:cs typeface="FZDaHei-B02S" panose="02000000000000000000" charset="-122"/>
            </a:endParaRPr>
          </a:p>
        </p:txBody>
      </p:sp>
      <p:graphicFrame>
        <p:nvGraphicFramePr>
          <p:cNvPr id="19" name="对象 18">
            <a:hlinkClick r:id="" action="ppaction://ole?verb=0"/>
          </p:cNvPr>
          <p:cNvGraphicFramePr>
            <a:graphicFrameLocks noChangeAspect="1"/>
          </p:cNvGraphicFramePr>
          <p:nvPr/>
        </p:nvGraphicFramePr>
        <p:xfrm>
          <a:off x="4267200" y="3321050"/>
          <a:ext cx="914400" cy="215900"/>
        </p:xfrm>
        <a:graphic>
          <a:graphicData uri="http://schemas.openxmlformats.org/presentationml/2006/ole">
            <mc:AlternateContent xmlns:mc="http://schemas.openxmlformats.org/markup-compatibility/2006">
              <mc:Choice xmlns:v="urn:schemas-microsoft-com:vml" Requires="v">
                <p:oleObj spid="_x0000_s1032" name="" r:id="rId4" imgW="914400" imgH="215900" progId="Equation.KSEE3">
                  <p:embed/>
                </p:oleObj>
              </mc:Choice>
              <mc:Fallback>
                <p:oleObj name="" r:id="rId4" imgW="914400" imgH="215900" progId="Equation.KSEE3">
                  <p:embed/>
                  <p:pic>
                    <p:nvPicPr>
                      <p:cNvPr id="0" name="图片 1024"/>
                      <p:cNvPicPr/>
                      <p:nvPr/>
                    </p:nvPicPr>
                    <p:blipFill>
                      <a:blip r:embed="rId5"/>
                      <a:stretch>
                        <a:fillRect/>
                      </a:stretch>
                    </p:blipFill>
                    <p:spPr>
                      <a:xfrm>
                        <a:off x="4267200" y="3321050"/>
                        <a:ext cx="914400" cy="215900"/>
                      </a:xfrm>
                      <a:prstGeom prst="rect">
                        <a:avLst/>
                      </a:prstGeom>
                    </p:spPr>
                  </p:pic>
                </p:oleObj>
              </mc:Fallback>
            </mc:AlternateContent>
          </a:graphicData>
        </a:graphic>
      </p:graphicFrame>
      <p:grpSp>
        <p:nvGrpSpPr>
          <p:cNvPr id="34" name="组合 33"/>
          <p:cNvGrpSpPr/>
          <p:nvPr/>
        </p:nvGrpSpPr>
        <p:grpSpPr>
          <a:xfrm>
            <a:off x="377825" y="2060575"/>
            <a:ext cx="8067675" cy="955675"/>
            <a:chOff x="595" y="3245"/>
            <a:chExt cx="12705" cy="1505"/>
          </a:xfrm>
        </p:grpSpPr>
        <p:sp>
          <p:nvSpPr>
            <p:cNvPr id="20" name="文本框 19"/>
            <p:cNvSpPr txBox="1"/>
            <p:nvPr/>
          </p:nvSpPr>
          <p:spPr>
            <a:xfrm>
              <a:off x="595" y="3245"/>
              <a:ext cx="12705" cy="1016"/>
            </a:xfrm>
            <a:prstGeom prst="rect">
              <a:avLst/>
            </a:prstGeom>
            <a:noFill/>
          </p:spPr>
          <p:txBody>
            <a:bodyPr wrap="square" rtlCol="0" anchor="t">
              <a:spAutoFit/>
            </a:bodyPr>
            <a:lstStyle/>
            <a:p>
              <a:r>
                <a:rPr lang="zh-CN" spc="-50" dirty="0">
                  <a:latin typeface="FZDaHei-B02S" panose="02000000000000000000" charset="-122"/>
                  <a:ea typeface="FZDaHei-B02S" panose="02000000000000000000" charset="-122"/>
                  <a:cs typeface="FZDaHei-B02S" panose="02000000000000000000" charset="-122"/>
                  <a:sym typeface="+mn-ea"/>
                </a:rPr>
                <a:t>定义：</a:t>
              </a:r>
              <a:r>
                <a:rPr lang="en-US" altLang="zh-CN" spc="-50" dirty="0">
                  <a:latin typeface="FZDaHei-B02S" panose="02000000000000000000" charset="-122"/>
                  <a:ea typeface="FZDaHei-B02S" panose="02000000000000000000" charset="-122"/>
                  <a:cs typeface="FZDaHei-B02S" panose="02000000000000000000" charset="-122"/>
                  <a:sym typeface="+mn-ea"/>
                </a:rPr>
                <a:t>X</a:t>
              </a:r>
              <a:r>
                <a:rPr lang="zh-CN" altLang="en-US" spc="-50" dirty="0">
                  <a:latin typeface="FZDaHei-B02S" panose="02000000000000000000" charset="-122"/>
                  <a:ea typeface="FZDaHei-B02S" panose="02000000000000000000" charset="-122"/>
                  <a:cs typeface="FZDaHei-B02S" panose="02000000000000000000" charset="-122"/>
                  <a:sym typeface="+mn-ea"/>
                </a:rPr>
                <a:t>为距离函数为</a:t>
              </a:r>
              <a:r>
                <a:rPr lang="en-US" altLang="zh-CN" spc="-50" dirty="0">
                  <a:latin typeface="FZDaHei-B02S" panose="02000000000000000000" charset="-122"/>
                  <a:ea typeface="FZDaHei-B02S" panose="02000000000000000000" charset="-122"/>
                  <a:cs typeface="FZDaHei-B02S" panose="02000000000000000000" charset="-122"/>
                  <a:sym typeface="+mn-ea"/>
                </a:rPr>
                <a:t>d</a:t>
              </a:r>
              <a:r>
                <a:rPr lang="zh-CN" altLang="en-US" spc="-50" dirty="0">
                  <a:latin typeface="FZDaHei-B02S" panose="02000000000000000000" charset="-122"/>
                  <a:ea typeface="FZDaHei-B02S" panose="02000000000000000000" charset="-122"/>
                  <a:cs typeface="FZDaHei-B02S" panose="02000000000000000000" charset="-122"/>
                  <a:sym typeface="+mn-ea"/>
                </a:rPr>
                <a:t>的空间，</a:t>
              </a:r>
              <a:r>
                <a:rPr lang="en-US" altLang="zh-CN" spc="-50" dirty="0">
                  <a:latin typeface="FZDaHei-B02S" panose="02000000000000000000" charset="-122"/>
                  <a:ea typeface="FZDaHei-B02S" panose="02000000000000000000" charset="-122"/>
                  <a:cs typeface="FZDaHei-B02S" panose="02000000000000000000" charset="-122"/>
                  <a:sym typeface="+mn-ea"/>
                </a:rPr>
                <a:t>P</a:t>
              </a:r>
              <a:r>
                <a:rPr lang="zh-CN" altLang="en-US" spc="-50" dirty="0">
                  <a:latin typeface="FZDaHei-B02S" panose="02000000000000000000" charset="-122"/>
                  <a:ea typeface="FZDaHei-B02S" panose="02000000000000000000" charset="-122"/>
                  <a:cs typeface="FZDaHei-B02S" panose="02000000000000000000" charset="-122"/>
                  <a:sym typeface="+mn-ea"/>
                </a:rPr>
                <a:t>为</a:t>
              </a:r>
              <a:r>
                <a:rPr lang="en-US" altLang="zh-CN" spc="-50" dirty="0">
                  <a:latin typeface="FZDaHei-B02S" panose="02000000000000000000" charset="-122"/>
                  <a:ea typeface="FZDaHei-B02S" panose="02000000000000000000" charset="-122"/>
                  <a:cs typeface="FZDaHei-B02S" panose="02000000000000000000" charset="-122"/>
                  <a:sym typeface="+mn-ea"/>
                </a:rPr>
                <a:t>X</a:t>
              </a:r>
              <a:r>
                <a:rPr lang="zh-CN" altLang="en-US" spc="-50" dirty="0">
                  <a:latin typeface="FZDaHei-B02S" panose="02000000000000000000" charset="-122"/>
                  <a:ea typeface="FZDaHei-B02S" panose="02000000000000000000" charset="-122"/>
                  <a:cs typeface="FZDaHei-B02S" panose="02000000000000000000" charset="-122"/>
                  <a:sym typeface="+mn-ea"/>
                </a:rPr>
                <a:t>中的一个有序元组</a:t>
              </a:r>
              <a:r>
                <a:rPr lang="zh-CN" spc="-50" dirty="0">
                  <a:latin typeface="FZDaHei-B02S" panose="02000000000000000000" charset="-122"/>
                  <a:ea typeface="FZDaHei-B02S" panose="02000000000000000000" charset="-122"/>
                  <a:cs typeface="FZDaHei-B02S" panose="02000000000000000000" charset="-122"/>
                  <a:sym typeface="+mn-ea"/>
                </a:rPr>
                <a:t>，称 </a:t>
              </a:r>
              <a:r>
                <a:rPr lang="en-US" altLang="zh-CN" spc="-50" dirty="0">
                  <a:latin typeface="FZDaHei-B02S" panose="02000000000000000000" charset="-122"/>
                  <a:ea typeface="FZDaHei-B02S" panose="02000000000000000000" charset="-122"/>
                  <a:cs typeface="FZDaHei-B02S" panose="02000000000000000000" charset="-122"/>
                  <a:sym typeface="+mn-ea"/>
                </a:rPr>
                <a:t>K </a:t>
              </a:r>
              <a:r>
                <a:rPr lang="zh-CN" altLang="en-US" spc="-50" dirty="0">
                  <a:latin typeface="FZDaHei-B02S" panose="02000000000000000000" charset="-122"/>
                  <a:ea typeface="FZDaHei-B02S" panose="02000000000000000000" charset="-122"/>
                  <a:cs typeface="FZDaHei-B02S" panose="02000000000000000000" charset="-122"/>
                  <a:sym typeface="+mn-ea"/>
                </a:rPr>
                <a:t>为 对应</a:t>
              </a:r>
              <a:r>
                <a:rPr lang="en-US" altLang="zh-CN" spc="-50" dirty="0">
                  <a:latin typeface="FZDaHei-B02S" panose="02000000000000000000" charset="-122"/>
                  <a:ea typeface="FZDaHei-B02S" panose="02000000000000000000" charset="-122"/>
                  <a:cs typeface="FZDaHei-B02S" panose="02000000000000000000" charset="-122"/>
                  <a:sym typeface="+mn-ea"/>
                </a:rPr>
                <a:t>P</a:t>
              </a:r>
              <a:r>
                <a:rPr lang="en-US" altLang="zh-CN" spc="-50" baseline="-25000" dirty="0">
                  <a:latin typeface="FZDaHei-B02S" panose="02000000000000000000" charset="-122"/>
                  <a:ea typeface="FZDaHei-B02S" panose="02000000000000000000" charset="-122"/>
                  <a:cs typeface="FZDaHei-B02S" panose="02000000000000000000" charset="-122"/>
                  <a:sym typeface="+mn-ea"/>
                </a:rPr>
                <a:t>j</a:t>
              </a:r>
              <a:r>
                <a:rPr lang="en-US" altLang="zh-CN" spc="-50" dirty="0">
                  <a:latin typeface="FZDaHei-B02S" panose="02000000000000000000" charset="-122"/>
                  <a:ea typeface="FZDaHei-B02S" panose="02000000000000000000" charset="-122"/>
                  <a:cs typeface="FZDaHei-B02S" panose="02000000000000000000" charset="-122"/>
                  <a:sym typeface="+mn-ea"/>
                </a:rPr>
                <a:t>∈P</a:t>
              </a:r>
              <a:r>
                <a:rPr lang="zh-CN" altLang="en-US" spc="-50" dirty="0">
                  <a:latin typeface="FZDaHei-B02S" panose="02000000000000000000" charset="-122"/>
                  <a:ea typeface="FZDaHei-B02S" panose="02000000000000000000" charset="-122"/>
                  <a:cs typeface="FZDaHei-B02S" panose="02000000000000000000" charset="-122"/>
                  <a:sym typeface="+mn-ea"/>
                </a:rPr>
                <a:t>的</a:t>
              </a:r>
              <a:r>
                <a:rPr lang="en-US" altLang="zh-CN" spc="-50" dirty="0">
                  <a:latin typeface="FZDaHei-B02S" panose="02000000000000000000" charset="-122"/>
                  <a:ea typeface="FZDaHei-B02S" panose="02000000000000000000" charset="-122"/>
                  <a:cs typeface="FZDaHei-B02S" panose="02000000000000000000" charset="-122"/>
                  <a:sym typeface="+mn-ea"/>
                </a:rPr>
                <a:t>voronoi </a:t>
              </a:r>
              <a:r>
                <a:rPr lang="zh-CN" altLang="en-US" spc="-50" dirty="0">
                  <a:latin typeface="FZDaHei-B02S" panose="02000000000000000000" charset="-122"/>
                  <a:ea typeface="FZDaHei-B02S" panose="02000000000000000000" charset="-122"/>
                  <a:cs typeface="FZDaHei-B02S" panose="02000000000000000000" charset="-122"/>
                  <a:sym typeface="+mn-ea"/>
                </a:rPr>
                <a:t>区域，如果下列条件成立：</a:t>
              </a:r>
              <a:endParaRPr lang="zh-CN" altLang="en-US" spc="-50" dirty="0">
                <a:latin typeface="FZDaHei-B02S" panose="02000000000000000000" charset="-122"/>
                <a:ea typeface="FZDaHei-B02S" panose="02000000000000000000" charset="-122"/>
                <a:cs typeface="FZDaHei-B02S" panose="02000000000000000000" charset="-122"/>
                <a:sym typeface="+mn-ea"/>
              </a:endParaRPr>
            </a:p>
          </p:txBody>
        </p:sp>
        <p:pic>
          <p:nvPicPr>
            <p:cNvPr id="22" name="图片 21" descr="voronoi定义"/>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47" y="4204"/>
              <a:ext cx="8736" cy="546"/>
            </a:xfrm>
            <a:prstGeom prst="rect">
              <a:avLst/>
            </a:prstGeom>
          </p:spPr>
        </p:pic>
      </p:grpSp>
      <p:grpSp>
        <p:nvGrpSpPr>
          <p:cNvPr id="31" name="组合 30"/>
          <p:cNvGrpSpPr/>
          <p:nvPr/>
        </p:nvGrpSpPr>
        <p:grpSpPr>
          <a:xfrm>
            <a:off x="76200" y="3321050"/>
            <a:ext cx="3067050" cy="2883535"/>
            <a:chOff x="120" y="5230"/>
            <a:chExt cx="4830" cy="4541"/>
          </a:xfrm>
        </p:grpSpPr>
        <p:pic>
          <p:nvPicPr>
            <p:cNvPr id="23" name="图片 22" descr="三角剖分"/>
            <p:cNvPicPr>
              <a:picLocks noChangeAspect="1"/>
            </p:cNvPicPr>
            <p:nvPr/>
          </p:nvPicPr>
          <p:blipFill>
            <a:blip r:embed="rId8"/>
            <a:stretch>
              <a:fillRect/>
            </a:stretch>
          </p:blipFill>
          <p:spPr>
            <a:xfrm>
              <a:off x="120" y="5230"/>
              <a:ext cx="4830" cy="3623"/>
            </a:xfrm>
            <a:prstGeom prst="rect">
              <a:avLst/>
            </a:prstGeom>
          </p:spPr>
        </p:pic>
        <p:sp>
          <p:nvSpPr>
            <p:cNvPr id="28" name="文本框 27"/>
            <p:cNvSpPr txBox="1"/>
            <p:nvPr/>
          </p:nvSpPr>
          <p:spPr>
            <a:xfrm>
              <a:off x="595" y="8852"/>
              <a:ext cx="3879" cy="919"/>
            </a:xfrm>
            <a:prstGeom prst="rect">
              <a:avLst/>
            </a:prstGeom>
            <a:noFill/>
          </p:spPr>
          <p:txBody>
            <a:bodyPr wrap="square" rtlCol="0" anchor="t">
              <a:spAutoFit/>
            </a:bodyPr>
            <a:lstStyle/>
            <a:p>
              <a:r>
                <a:rPr lang="zh-CN" sz="1600" b="1">
                  <a:latin typeface="FZDaHei-B02S" panose="02000000000000000000" charset="-122"/>
                  <a:ea typeface="FZDaHei-B02S" panose="02000000000000000000" charset="-122"/>
                  <a:cs typeface="FZDaHei-B02S" panose="02000000000000000000" charset="-122"/>
                  <a:sym typeface="+mn-ea"/>
                </a:rPr>
                <a:t>对空间中的任意点集应用 Delaunay 三角剖分</a:t>
              </a:r>
              <a:endParaRPr lang="zh-CN" altLang="en-US" sz="1600" b="1">
                <a:latin typeface="FZDaHei-B02S" panose="02000000000000000000" charset="-122"/>
                <a:ea typeface="FZDaHei-B02S" panose="02000000000000000000" charset="-122"/>
                <a:cs typeface="FZDaHei-B02S" panose="02000000000000000000" charset="-122"/>
                <a:sym typeface="+mn-ea"/>
              </a:endParaRPr>
            </a:p>
          </p:txBody>
        </p:sp>
      </p:grpSp>
      <p:grpSp>
        <p:nvGrpSpPr>
          <p:cNvPr id="32" name="组合 31"/>
          <p:cNvGrpSpPr/>
          <p:nvPr/>
        </p:nvGrpSpPr>
        <p:grpSpPr>
          <a:xfrm>
            <a:off x="3068320" y="3321050"/>
            <a:ext cx="3065145" cy="2886075"/>
            <a:chOff x="4832" y="5230"/>
            <a:chExt cx="4827" cy="4545"/>
          </a:xfrm>
        </p:grpSpPr>
        <p:pic>
          <p:nvPicPr>
            <p:cNvPr id="26" name="图片 25" descr="三角剖分2"/>
            <p:cNvPicPr>
              <a:picLocks noChangeAspect="1"/>
            </p:cNvPicPr>
            <p:nvPr/>
          </p:nvPicPr>
          <p:blipFill>
            <a:blip r:embed="rId9"/>
            <a:stretch>
              <a:fillRect/>
            </a:stretch>
          </p:blipFill>
          <p:spPr>
            <a:xfrm>
              <a:off x="4832" y="5230"/>
              <a:ext cx="4827" cy="3622"/>
            </a:xfrm>
            <a:prstGeom prst="rect">
              <a:avLst/>
            </a:prstGeom>
          </p:spPr>
        </p:pic>
        <p:sp>
          <p:nvSpPr>
            <p:cNvPr id="29" name="文本框 28"/>
            <p:cNvSpPr txBox="1"/>
            <p:nvPr/>
          </p:nvSpPr>
          <p:spPr>
            <a:xfrm>
              <a:off x="5261" y="8856"/>
              <a:ext cx="3879" cy="919"/>
            </a:xfrm>
            <a:prstGeom prst="rect">
              <a:avLst/>
            </a:prstGeom>
            <a:noFill/>
          </p:spPr>
          <p:txBody>
            <a:bodyPr wrap="square" rtlCol="0" anchor="t">
              <a:spAutoFit/>
            </a:bodyPr>
            <a:lstStyle/>
            <a:p>
              <a:r>
                <a:rPr lang="zh-CN" sz="1600" b="1">
                  <a:latin typeface="FZDaHei-B02S" panose="02000000000000000000" charset="-122"/>
                  <a:ea typeface="FZDaHei-B02S" panose="02000000000000000000" charset="-122"/>
                  <a:cs typeface="FZDaHei-B02S" panose="02000000000000000000" charset="-122"/>
                  <a:sym typeface="+mn-ea"/>
                </a:rPr>
                <a:t>找到三角形的外接圆圆心</a:t>
              </a:r>
              <a:endParaRPr lang="zh-CN" sz="1600" b="1">
                <a:latin typeface="FZDaHei-B02S" panose="02000000000000000000" charset="-122"/>
                <a:ea typeface="FZDaHei-B02S" panose="02000000000000000000" charset="-122"/>
                <a:cs typeface="FZDaHei-B02S" panose="02000000000000000000" charset="-122"/>
                <a:sym typeface="+mn-ea"/>
              </a:endParaRPr>
            </a:p>
            <a:p>
              <a:r>
                <a:rPr lang="zh-CN" altLang="en-US" sz="1600" b="1">
                  <a:latin typeface="FZDaHei-B02S" panose="02000000000000000000" charset="-122"/>
                  <a:ea typeface="FZDaHei-B02S" panose="02000000000000000000" charset="-122"/>
                  <a:cs typeface="FZDaHei-B02S" panose="02000000000000000000" charset="-122"/>
                  <a:sym typeface="+mn-ea"/>
                </a:rPr>
                <a:t>此即 </a:t>
              </a:r>
              <a:r>
                <a:rPr lang="en-US" altLang="zh-CN" sz="1600" b="1">
                  <a:latin typeface="FZDaHei-B02S" panose="02000000000000000000" charset="-122"/>
                  <a:ea typeface="FZDaHei-B02S" panose="02000000000000000000" charset="-122"/>
                  <a:cs typeface="FZDaHei-B02S" panose="02000000000000000000" charset="-122"/>
                  <a:sym typeface="+mn-ea"/>
                </a:rPr>
                <a:t>Voronoi </a:t>
              </a:r>
              <a:r>
                <a:rPr lang="zh-CN" altLang="en-US" sz="1600" b="1">
                  <a:latin typeface="FZDaHei-B02S" panose="02000000000000000000" charset="-122"/>
                  <a:ea typeface="FZDaHei-B02S" panose="02000000000000000000" charset="-122"/>
                  <a:cs typeface="FZDaHei-B02S" panose="02000000000000000000" charset="-122"/>
                  <a:sym typeface="+mn-ea"/>
                </a:rPr>
                <a:t>图的顶点</a:t>
              </a:r>
              <a:endParaRPr lang="zh-CN" altLang="en-US" sz="1600" b="1">
                <a:latin typeface="FZDaHei-B02S" panose="02000000000000000000" charset="-122"/>
                <a:ea typeface="FZDaHei-B02S" panose="02000000000000000000" charset="-122"/>
                <a:cs typeface="FZDaHei-B02S" panose="02000000000000000000" charset="-122"/>
                <a:sym typeface="+mn-ea"/>
              </a:endParaRPr>
            </a:p>
          </p:txBody>
        </p:sp>
      </p:grpSp>
      <p:grpSp>
        <p:nvGrpSpPr>
          <p:cNvPr id="33" name="组合 32"/>
          <p:cNvGrpSpPr/>
          <p:nvPr/>
        </p:nvGrpSpPr>
        <p:grpSpPr>
          <a:xfrm>
            <a:off x="5998210" y="3321050"/>
            <a:ext cx="3069590" cy="2886075"/>
            <a:chOff x="9446" y="5230"/>
            <a:chExt cx="4834" cy="4545"/>
          </a:xfrm>
        </p:grpSpPr>
        <p:pic>
          <p:nvPicPr>
            <p:cNvPr id="27" name="图片 26" descr="三角剖分3"/>
            <p:cNvPicPr>
              <a:picLocks noChangeAspect="1"/>
            </p:cNvPicPr>
            <p:nvPr/>
          </p:nvPicPr>
          <p:blipFill>
            <a:blip r:embed="rId10"/>
            <a:stretch>
              <a:fillRect/>
            </a:stretch>
          </p:blipFill>
          <p:spPr>
            <a:xfrm>
              <a:off x="9446" y="5230"/>
              <a:ext cx="4834" cy="3626"/>
            </a:xfrm>
            <a:prstGeom prst="rect">
              <a:avLst/>
            </a:prstGeom>
          </p:spPr>
        </p:pic>
        <p:sp>
          <p:nvSpPr>
            <p:cNvPr id="30" name="文本框 29"/>
            <p:cNvSpPr txBox="1"/>
            <p:nvPr/>
          </p:nvSpPr>
          <p:spPr>
            <a:xfrm>
              <a:off x="9815" y="8856"/>
              <a:ext cx="4198" cy="919"/>
            </a:xfrm>
            <a:prstGeom prst="rect">
              <a:avLst/>
            </a:prstGeom>
            <a:noFill/>
          </p:spPr>
          <p:txBody>
            <a:bodyPr wrap="square" rtlCol="0" anchor="t">
              <a:spAutoFit/>
            </a:bodyPr>
            <a:lstStyle/>
            <a:p>
              <a:r>
                <a:rPr lang="zh-CN" sz="1600" b="1">
                  <a:latin typeface="FZDaHei-B02S" panose="02000000000000000000" charset="-122"/>
                  <a:ea typeface="FZDaHei-B02S" panose="02000000000000000000" charset="-122"/>
                  <a:cs typeface="FZDaHei-B02S" panose="02000000000000000000" charset="-122"/>
                  <a:sym typeface="+mn-ea"/>
                </a:rPr>
                <a:t>连接对应三角形的圆心</a:t>
              </a:r>
              <a:r>
                <a:rPr lang="zh-CN" altLang="en-US" sz="1600" b="1">
                  <a:latin typeface="FZDaHei-B02S" panose="02000000000000000000" charset="-122"/>
                  <a:ea typeface="FZDaHei-B02S" panose="02000000000000000000" charset="-122"/>
                  <a:cs typeface="FZDaHei-B02S" panose="02000000000000000000" charset="-122"/>
                  <a:sym typeface="+mn-ea"/>
                </a:rPr>
                <a:t>得到对应点的 </a:t>
              </a:r>
              <a:r>
                <a:rPr lang="en-US" altLang="zh-CN" sz="1600" b="1">
                  <a:latin typeface="FZDaHei-B02S" panose="02000000000000000000" charset="-122"/>
                  <a:ea typeface="FZDaHei-B02S" panose="02000000000000000000" charset="-122"/>
                  <a:cs typeface="FZDaHei-B02S" panose="02000000000000000000" charset="-122"/>
                  <a:sym typeface="+mn-ea"/>
                </a:rPr>
                <a:t>Voronoi </a:t>
              </a:r>
              <a:r>
                <a:rPr lang="zh-CN" altLang="en-US" sz="1600" b="1">
                  <a:latin typeface="FZDaHei-B02S" panose="02000000000000000000" charset="-122"/>
                  <a:ea typeface="FZDaHei-B02S" panose="02000000000000000000" charset="-122"/>
                  <a:cs typeface="FZDaHei-B02S" panose="02000000000000000000" charset="-122"/>
                  <a:sym typeface="+mn-ea"/>
                </a:rPr>
                <a:t>区域</a:t>
              </a:r>
              <a:endParaRPr lang="zh-CN" altLang="en-US" sz="1600" b="1">
                <a:latin typeface="FZDaHei-B02S" panose="02000000000000000000" charset="-122"/>
                <a:ea typeface="FZDaHei-B02S" panose="02000000000000000000" charset="-122"/>
                <a:cs typeface="FZDaHei-B02S" panose="02000000000000000000" charset="-122"/>
                <a:sym typeface="+mn-e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5</a:t>
            </a:r>
            <a:r>
              <a:rPr lang="en-US" sz="3200" b="1" spc="-5" dirty="0">
                <a:latin typeface="Arial" panose="020B0604020202020204"/>
                <a:cs typeface="Arial" panose="020B0604020202020204"/>
              </a:rPr>
              <a:t> </a:t>
            </a:r>
            <a:r>
              <a:rPr lang="en-US" sz="3200" b="1" spc="-50" dirty="0">
                <a:sym typeface="+mn-ea"/>
              </a:rPr>
              <a:t>Voronoi </a:t>
            </a:r>
            <a:r>
              <a:rPr lang="zh-CN" altLang="en-US" sz="3200" b="1" spc="-50" dirty="0">
                <a:sym typeface="+mn-ea"/>
              </a:rPr>
              <a:t>算法应用</a:t>
            </a:r>
            <a:endParaRPr lang="zh-CN" altLang="en-US" sz="3200" b="1" spc="-50" dirty="0">
              <a:sym typeface="+mn-ea"/>
            </a:endParaRPr>
          </a:p>
        </p:txBody>
      </p:sp>
      <p:pic>
        <p:nvPicPr>
          <p:cNvPr id="12" name="图片 11" descr="example6_sucessful"/>
          <p:cNvPicPr>
            <a:picLocks noChangeAspect="1"/>
          </p:cNvPicPr>
          <p:nvPr/>
        </p:nvPicPr>
        <p:blipFill>
          <a:blip r:embed="rId4"/>
          <a:stretch>
            <a:fillRect/>
          </a:stretch>
        </p:blipFill>
        <p:spPr>
          <a:xfrm>
            <a:off x="478790" y="2035810"/>
            <a:ext cx="2713990" cy="2056765"/>
          </a:xfrm>
          <a:prstGeom prst="rect">
            <a:avLst/>
          </a:prstGeom>
        </p:spPr>
      </p:pic>
      <p:sp>
        <p:nvSpPr>
          <p:cNvPr id="17" name="文本框 16"/>
          <p:cNvSpPr txBox="1"/>
          <p:nvPr/>
        </p:nvSpPr>
        <p:spPr>
          <a:xfrm>
            <a:off x="400050" y="1452245"/>
            <a:ext cx="3388360" cy="583565"/>
          </a:xfrm>
          <a:prstGeom prst="rect">
            <a:avLst/>
          </a:prstGeom>
          <a:noFill/>
        </p:spPr>
        <p:txBody>
          <a:bodyPr wrap="square" rtlCol="0" anchor="t">
            <a:spAutoFit/>
          </a:bodyPr>
          <a:lstStyle/>
          <a:p>
            <a:pPr algn="l"/>
            <a:r>
              <a:rPr lang="zh-CN" sz="1600" b="1">
                <a:latin typeface="FZDaHei-B02S" panose="02000000000000000000" charset="-122"/>
                <a:ea typeface="FZDaHei-B02S" panose="02000000000000000000" charset="-122"/>
                <a:cs typeface="FZDaHei-B02S" panose="02000000000000000000" charset="-122"/>
              </a:rPr>
              <a:t>初始化三维空间中的一个 </a:t>
            </a:r>
            <a:r>
              <a:rPr lang="en-US" altLang="zh-CN" sz="1600" b="1">
                <a:latin typeface="FZDaHei-B02S" panose="02000000000000000000" charset="-122"/>
                <a:ea typeface="FZDaHei-B02S" panose="02000000000000000000" charset="-122"/>
                <a:cs typeface="FZDaHei-B02S" panose="02000000000000000000" charset="-122"/>
              </a:rPr>
              <a:t>FCC </a:t>
            </a:r>
            <a:r>
              <a:rPr lang="zh-CN" sz="1600" b="1">
                <a:latin typeface="FZDaHei-B02S" panose="02000000000000000000" charset="-122"/>
                <a:ea typeface="FZDaHei-B02S" panose="02000000000000000000" charset="-122"/>
                <a:cs typeface="FZDaHei-B02S" panose="02000000000000000000" charset="-122"/>
              </a:rPr>
              <a:t>点集，并应用 Delaunay 三角剖分算法</a:t>
            </a:r>
            <a:endParaRPr lang="zh-CN" sz="1600" b="1">
              <a:latin typeface="FZDaHei-B02S" panose="02000000000000000000" charset="-122"/>
              <a:ea typeface="FZDaHei-B02S" panose="02000000000000000000" charset="-122"/>
              <a:cs typeface="FZDaHei-B02S" panose="02000000000000000000" charset="-122"/>
            </a:endParaRPr>
          </a:p>
        </p:txBody>
      </p:sp>
      <p:grpSp>
        <p:nvGrpSpPr>
          <p:cNvPr id="11" name="组合 10"/>
          <p:cNvGrpSpPr/>
          <p:nvPr/>
        </p:nvGrpSpPr>
        <p:grpSpPr>
          <a:xfrm>
            <a:off x="4030345" y="1452245"/>
            <a:ext cx="4546600" cy="4646930"/>
            <a:chOff x="6347" y="2287"/>
            <a:chExt cx="7160" cy="7318"/>
          </a:xfrm>
        </p:grpSpPr>
        <p:pic>
          <p:nvPicPr>
            <p:cNvPr id="14" name="图片 13" descr="voronoi_fcc3"/>
            <p:cNvPicPr>
              <a:picLocks noChangeAspect="1"/>
            </p:cNvPicPr>
            <p:nvPr/>
          </p:nvPicPr>
          <p:blipFill>
            <a:blip r:embed="rId5"/>
            <a:srcRect r="50908"/>
            <a:stretch>
              <a:fillRect/>
            </a:stretch>
          </p:blipFill>
          <p:spPr>
            <a:xfrm>
              <a:off x="6636" y="3249"/>
              <a:ext cx="4137" cy="6356"/>
            </a:xfrm>
            <a:prstGeom prst="rect">
              <a:avLst/>
            </a:prstGeom>
          </p:spPr>
        </p:pic>
        <p:pic>
          <p:nvPicPr>
            <p:cNvPr id="16" name="图片 15" descr="voronoi_fcc3"/>
            <p:cNvPicPr>
              <a:picLocks noChangeAspect="1"/>
            </p:cNvPicPr>
            <p:nvPr/>
          </p:nvPicPr>
          <p:blipFill>
            <a:blip r:embed="rId5"/>
            <a:srcRect l="57672" r="6883"/>
            <a:stretch>
              <a:fillRect/>
            </a:stretch>
          </p:blipFill>
          <p:spPr>
            <a:xfrm>
              <a:off x="10520" y="3249"/>
              <a:ext cx="2987" cy="6356"/>
            </a:xfrm>
            <a:prstGeom prst="rect">
              <a:avLst/>
            </a:prstGeom>
          </p:spPr>
        </p:pic>
        <p:sp>
          <p:nvSpPr>
            <p:cNvPr id="7" name="文本框 6"/>
            <p:cNvSpPr txBox="1"/>
            <p:nvPr/>
          </p:nvSpPr>
          <p:spPr>
            <a:xfrm>
              <a:off x="7810" y="2287"/>
              <a:ext cx="5433" cy="919"/>
            </a:xfrm>
            <a:prstGeom prst="rect">
              <a:avLst/>
            </a:prstGeom>
            <a:noFill/>
          </p:spPr>
          <p:txBody>
            <a:bodyPr wrap="square" rtlCol="0" anchor="t">
              <a:spAutoFit/>
            </a:bodyPr>
            <a:lstStyle/>
            <a:p>
              <a:pPr algn="l"/>
              <a:r>
                <a:rPr lang="zh-CN" sz="1600" b="1">
                  <a:latin typeface="FZDaHei-B02S" panose="02000000000000000000" charset="-122"/>
                  <a:ea typeface="FZDaHei-B02S" panose="02000000000000000000" charset="-122"/>
                  <a:cs typeface="FZDaHei-B02S" panose="02000000000000000000" charset="-122"/>
                </a:rPr>
                <a:t>根据前边提到规则将 </a:t>
              </a:r>
              <a:r>
                <a:rPr lang="en-US" altLang="zh-CN" sz="1600" b="1">
                  <a:latin typeface="FZDaHei-B02S" panose="02000000000000000000" charset="-122"/>
                  <a:ea typeface="FZDaHei-B02S" panose="02000000000000000000" charset="-122"/>
                  <a:cs typeface="FZDaHei-B02S" panose="02000000000000000000" charset="-122"/>
                </a:rPr>
                <a:t>FCC </a:t>
              </a:r>
              <a:r>
                <a:rPr lang="zh-CN" altLang="en-US" sz="1600" b="1">
                  <a:latin typeface="FZDaHei-B02S" panose="02000000000000000000" charset="-122"/>
                  <a:ea typeface="FZDaHei-B02S" panose="02000000000000000000" charset="-122"/>
                  <a:cs typeface="FZDaHei-B02S" panose="02000000000000000000" charset="-122"/>
                </a:rPr>
                <a:t>的</a:t>
              </a:r>
              <a:r>
                <a:rPr lang="zh-CN" sz="1600" b="1">
                  <a:latin typeface="FZDaHei-B02S" panose="02000000000000000000" charset="-122"/>
                  <a:ea typeface="FZDaHei-B02S" panose="02000000000000000000" charset="-122"/>
                  <a:cs typeface="FZDaHei-B02S" panose="02000000000000000000" charset="-122"/>
                </a:rPr>
                <a:t> </a:t>
              </a:r>
              <a:r>
                <a:rPr lang="en-US" altLang="zh-CN" sz="1600" b="1">
                  <a:latin typeface="FZDaHei-B02S" panose="02000000000000000000" charset="-122"/>
                  <a:ea typeface="FZDaHei-B02S" panose="02000000000000000000" charset="-122"/>
                  <a:cs typeface="FZDaHei-B02S" panose="02000000000000000000" charset="-122"/>
                </a:rPr>
                <a:t>3D </a:t>
              </a:r>
              <a:r>
                <a:rPr lang="zh-CN" sz="1600" b="1">
                  <a:latin typeface="FZDaHei-B02S" panose="02000000000000000000" charset="-122"/>
                  <a:ea typeface="FZDaHei-B02S" panose="02000000000000000000" charset="-122"/>
                  <a:cs typeface="FZDaHei-B02S" panose="02000000000000000000" charset="-122"/>
                </a:rPr>
                <a:t>三角剖分图转化为 </a:t>
              </a:r>
              <a:r>
                <a:rPr lang="en-US" altLang="zh-CN" sz="1600" b="1">
                  <a:latin typeface="FZDaHei-B02S" panose="02000000000000000000" charset="-122"/>
                  <a:ea typeface="FZDaHei-B02S" panose="02000000000000000000" charset="-122"/>
                  <a:cs typeface="FZDaHei-B02S" panose="02000000000000000000" charset="-122"/>
                </a:rPr>
                <a:t>3D</a:t>
              </a:r>
              <a:r>
                <a:rPr lang="zh-CN" sz="1600" b="1">
                  <a:latin typeface="FZDaHei-B02S" panose="02000000000000000000" charset="-122"/>
                  <a:ea typeface="FZDaHei-B02S" panose="02000000000000000000" charset="-122"/>
                  <a:cs typeface="FZDaHei-B02S" panose="02000000000000000000" charset="-122"/>
                </a:rPr>
                <a:t> </a:t>
              </a:r>
              <a:r>
                <a:rPr lang="en-US" altLang="zh-CN" sz="1600" b="1">
                  <a:latin typeface="FZDaHei-B02S" panose="02000000000000000000" charset="-122"/>
                  <a:ea typeface="FZDaHei-B02S" panose="02000000000000000000" charset="-122"/>
                  <a:cs typeface="FZDaHei-B02S" panose="02000000000000000000" charset="-122"/>
                </a:rPr>
                <a:t>Voronoi </a:t>
              </a:r>
              <a:r>
                <a:rPr lang="zh-CN" altLang="en-US" sz="1600" b="1">
                  <a:latin typeface="FZDaHei-B02S" panose="02000000000000000000" charset="-122"/>
                  <a:ea typeface="FZDaHei-B02S" panose="02000000000000000000" charset="-122"/>
                  <a:cs typeface="FZDaHei-B02S" panose="02000000000000000000" charset="-122"/>
                </a:rPr>
                <a:t>图</a:t>
              </a:r>
              <a:endParaRPr lang="zh-CN" altLang="en-US" sz="1600" b="1">
                <a:latin typeface="FZDaHei-B02S" panose="02000000000000000000" charset="-122"/>
                <a:ea typeface="FZDaHei-B02S" panose="02000000000000000000" charset="-122"/>
                <a:cs typeface="FZDaHei-B02S" panose="02000000000000000000" charset="-122"/>
              </a:endParaRPr>
            </a:p>
          </p:txBody>
        </p:sp>
        <p:sp>
          <p:nvSpPr>
            <p:cNvPr id="27" name="右箭头 26"/>
            <p:cNvSpPr/>
            <p:nvPr/>
          </p:nvSpPr>
          <p:spPr>
            <a:xfrm>
              <a:off x="6347" y="2447"/>
              <a:ext cx="1200" cy="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8" name="组合 17"/>
          <p:cNvGrpSpPr/>
          <p:nvPr/>
        </p:nvGrpSpPr>
        <p:grpSpPr>
          <a:xfrm>
            <a:off x="160020" y="4228465"/>
            <a:ext cx="4556125" cy="2538730"/>
            <a:chOff x="252" y="6659"/>
            <a:chExt cx="7175" cy="3998"/>
          </a:xfrm>
        </p:grpSpPr>
        <p:pic>
          <p:nvPicPr>
            <p:cNvPr id="8" name="图片 7" descr="voronoi_fcc1"/>
            <p:cNvPicPr>
              <a:picLocks noChangeAspect="1"/>
            </p:cNvPicPr>
            <p:nvPr/>
          </p:nvPicPr>
          <p:blipFill>
            <a:blip r:embed="rId6"/>
            <a:srcRect r="46386" b="49181"/>
            <a:stretch>
              <a:fillRect/>
            </a:stretch>
          </p:blipFill>
          <p:spPr>
            <a:xfrm>
              <a:off x="252" y="6659"/>
              <a:ext cx="5592" cy="3998"/>
            </a:xfrm>
            <a:prstGeom prst="rect">
              <a:avLst/>
            </a:prstGeom>
          </p:spPr>
        </p:pic>
        <p:sp>
          <p:nvSpPr>
            <p:cNvPr id="13" name="右箭头 12"/>
            <p:cNvSpPr/>
            <p:nvPr/>
          </p:nvSpPr>
          <p:spPr>
            <a:xfrm rot="10800000">
              <a:off x="5627" y="7967"/>
              <a:ext cx="1200" cy="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文本框 14"/>
            <p:cNvSpPr txBox="1"/>
            <p:nvPr/>
          </p:nvSpPr>
          <p:spPr>
            <a:xfrm>
              <a:off x="5405" y="7436"/>
              <a:ext cx="2022" cy="531"/>
            </a:xfrm>
            <a:prstGeom prst="rect">
              <a:avLst/>
            </a:prstGeom>
            <a:noFill/>
          </p:spPr>
          <p:txBody>
            <a:bodyPr wrap="square" rtlCol="0" anchor="t">
              <a:spAutoFit/>
            </a:bodyPr>
            <a:lstStyle/>
            <a:p>
              <a:pPr algn="l"/>
              <a:r>
                <a:rPr lang="zh-CN" sz="1600" b="1">
                  <a:latin typeface="FZDaHei-B02S" panose="02000000000000000000" charset="-122"/>
                  <a:ea typeface="FZDaHei-B02S" panose="02000000000000000000" charset="-122"/>
                  <a:cs typeface="FZDaHei-B02S" panose="02000000000000000000" charset="-122"/>
                </a:rPr>
                <a:t>当</a:t>
              </a:r>
              <a:r>
                <a:rPr lang="en-US" altLang="zh-CN" sz="1600" b="1">
                  <a:latin typeface="FZDaHei-B02S" panose="02000000000000000000" charset="-122"/>
                  <a:ea typeface="FZDaHei-B02S" panose="02000000000000000000" charset="-122"/>
                  <a:cs typeface="FZDaHei-B02S" panose="02000000000000000000" charset="-122"/>
                </a:rPr>
                <a:t>n</a:t>
              </a:r>
              <a:r>
                <a:rPr lang="zh-CN" altLang="en-US" sz="1600" b="1">
                  <a:latin typeface="FZDaHei-B02S" panose="02000000000000000000" charset="-122"/>
                  <a:ea typeface="FZDaHei-B02S" panose="02000000000000000000" charset="-122"/>
                  <a:cs typeface="FZDaHei-B02S" panose="02000000000000000000" charset="-122"/>
                </a:rPr>
                <a:t>更大时</a:t>
              </a:r>
              <a:endParaRPr lang="zh-CN" altLang="en-US" sz="1600" b="1">
                <a:latin typeface="FZDaHei-B02S" panose="02000000000000000000" charset="-122"/>
                <a:ea typeface="FZDaHei-B02S" panose="02000000000000000000" charset="-122"/>
                <a:cs typeface="FZDaHei-B02S" panose="02000000000000000000"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7" name="object 7"/>
          <p:cNvSpPr txBox="1">
            <a:spLocks noGrp="1"/>
          </p:cNvSpPr>
          <p:nvPr>
            <p:ph type="title"/>
          </p:nvPr>
        </p:nvSpPr>
        <p:spPr>
          <a:xfrm>
            <a:off x="478790" y="458457"/>
            <a:ext cx="2848610" cy="505460"/>
          </a:xfrm>
          <a:prstGeom prst="rect">
            <a:avLst/>
          </a:prstGeom>
        </p:spPr>
        <p:txBody>
          <a:bodyPr vert="horz" wrap="square" lIns="0" tIns="13335" rIns="0" bIns="0" rtlCol="0">
            <a:spAutoFit/>
          </a:bodyPr>
          <a:lstStyle/>
          <a:p>
            <a:pPr marL="12700">
              <a:lnSpc>
                <a:spcPct val="100000"/>
              </a:lnSpc>
              <a:spcBef>
                <a:spcPts val="105"/>
              </a:spcBef>
            </a:pPr>
            <a:r>
              <a:rPr sz="3200" b="1" spc="-5" dirty="0">
                <a:latin typeface="Arial" panose="020B0604020202020204"/>
                <a:cs typeface="Arial" panose="020B0604020202020204"/>
              </a:rPr>
              <a:t>1.</a:t>
            </a:r>
            <a:r>
              <a:rPr lang="en-US" sz="3200" b="1" spc="-50" dirty="0">
                <a:latin typeface="Arial" panose="020B0604020202020204"/>
                <a:cs typeface="Arial" panose="020B0604020202020204"/>
              </a:rPr>
              <a:t>1 </a:t>
            </a:r>
            <a:r>
              <a:rPr lang="zh-CN" sz="3200" b="1" spc="-5" dirty="0">
                <a:latin typeface="Arial" panose="020B0604020202020204"/>
                <a:cs typeface="Arial" panose="020B0604020202020204"/>
              </a:rPr>
              <a:t>什么是氢脆</a:t>
            </a:r>
            <a:endParaRPr lang="zh-CN" sz="3200" b="1" spc="-5" dirty="0">
              <a:latin typeface="Arial" panose="020B0604020202020204"/>
              <a:cs typeface="Arial" panose="020B0604020202020204"/>
            </a:endParaRPr>
          </a:p>
        </p:txBody>
      </p:sp>
      <p:sp>
        <p:nvSpPr>
          <p:cNvPr id="9" name="object 9"/>
          <p:cNvSpPr txBox="1"/>
          <p:nvPr/>
        </p:nvSpPr>
        <p:spPr>
          <a:xfrm>
            <a:off x="8577084" y="6415403"/>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8" name="文本框 7"/>
          <p:cNvSpPr txBox="1"/>
          <p:nvPr/>
        </p:nvSpPr>
        <p:spPr>
          <a:xfrm>
            <a:off x="400050" y="6223635"/>
            <a:ext cx="4625340" cy="460375"/>
          </a:xfrm>
          <a:prstGeom prst="rect">
            <a:avLst/>
          </a:prstGeom>
          <a:noFill/>
        </p:spPr>
        <p:txBody>
          <a:bodyPr wrap="square" rtlCol="0" anchor="t">
            <a:spAutoFit/>
          </a:bodyPr>
          <a:lstStyle/>
          <a:p>
            <a:r>
              <a:rPr lang="zh-CN" altLang="en-US" sz="1200"/>
              <a:t>M</a:t>
            </a:r>
            <a:r>
              <a:rPr lang="en-US" altLang="zh-CN" sz="1200"/>
              <a:t>.</a:t>
            </a:r>
            <a:r>
              <a:rPr lang="zh-CN" altLang="en-US" sz="1200"/>
              <a:t>Koyama</a:t>
            </a:r>
            <a:r>
              <a:rPr lang="en-US" altLang="zh-CN" sz="1200"/>
              <a:t>, et al, </a:t>
            </a:r>
            <a:r>
              <a:rPr lang="zh-CN" altLang="en-US" sz="1200"/>
              <a:t>Overview of hydrogen embrittlement in high-Mn steels, International Journal of Hydrogen Energy (2017)</a:t>
            </a:r>
            <a:endParaRPr lang="zh-CN" altLang="en-US" sz="1200"/>
          </a:p>
        </p:txBody>
      </p:sp>
      <p:sp>
        <p:nvSpPr>
          <p:cNvPr id="10" name="文本框 9"/>
          <p:cNvSpPr txBox="1"/>
          <p:nvPr/>
        </p:nvSpPr>
        <p:spPr>
          <a:xfrm>
            <a:off x="478790" y="1184275"/>
            <a:ext cx="8074025" cy="700405"/>
          </a:xfrm>
          <a:prstGeom prst="rect">
            <a:avLst/>
          </a:prstGeom>
          <a:noFill/>
        </p:spPr>
        <p:txBody>
          <a:bodyPr wrap="square" rtlCol="0" anchor="t">
            <a:spAutoFit/>
          </a:bodyPr>
          <a:lstStyle/>
          <a:p>
            <a:pPr>
              <a:lnSpc>
                <a:spcPct val="110000"/>
              </a:lnSpc>
            </a:pPr>
            <a:r>
              <a:rPr lang="zh-CN" altLang="en-US">
                <a:latin typeface="FZDaHei-B02S" panose="02000000000000000000" charset="-122"/>
                <a:ea typeface="FZDaHei-B02S" panose="02000000000000000000" charset="-122"/>
                <a:cs typeface="FZDaHei-B02S" panose="02000000000000000000" charset="-122"/>
                <a:sym typeface="+mn-ea"/>
              </a:rPr>
              <a:t>氢脆（hydrogen embrittlement，</a:t>
            </a:r>
            <a:r>
              <a:rPr lang="en-US" altLang="zh-CN">
                <a:latin typeface="FZDaHei-B02S" panose="02000000000000000000" charset="-122"/>
                <a:ea typeface="FZDaHei-B02S" panose="02000000000000000000" charset="-122"/>
                <a:cs typeface="FZDaHei-B02S" panose="02000000000000000000" charset="-122"/>
                <a:sym typeface="+mn-ea"/>
              </a:rPr>
              <a:t>HE</a:t>
            </a:r>
            <a:r>
              <a:rPr lang="zh-CN" altLang="en-US">
                <a:latin typeface="FZDaHei-B02S" panose="02000000000000000000" charset="-122"/>
                <a:ea typeface="FZDaHei-B02S" panose="02000000000000000000" charset="-122"/>
                <a:cs typeface="FZDaHei-B02S" panose="02000000000000000000" charset="-122"/>
                <a:sym typeface="+mn-ea"/>
              </a:rPr>
              <a:t>）是指金属材料在富氢环境中长期服役时，材料由于氢的作用而造成机械性能（强度）严重退化，发生脆断的现象</a:t>
            </a:r>
            <a:endParaRPr lang="zh-CN" altLang="en-US">
              <a:latin typeface="FZDaHei-B02S" panose="02000000000000000000" charset="-122"/>
              <a:ea typeface="FZDaHei-B02S" panose="02000000000000000000" charset="-122"/>
              <a:cs typeface="FZDaHei-B02S" panose="02000000000000000000" charset="-122"/>
            </a:endParaRPr>
          </a:p>
        </p:txBody>
      </p:sp>
      <p:grpSp>
        <p:nvGrpSpPr>
          <p:cNvPr id="13" name="组合 12"/>
          <p:cNvGrpSpPr/>
          <p:nvPr/>
        </p:nvGrpSpPr>
        <p:grpSpPr>
          <a:xfrm>
            <a:off x="788035" y="1948815"/>
            <a:ext cx="7647940" cy="4024630"/>
            <a:chOff x="1241" y="3069"/>
            <a:chExt cx="12044" cy="6338"/>
          </a:xfrm>
        </p:grpSpPr>
        <p:pic>
          <p:nvPicPr>
            <p:cNvPr id="11" name="图片 10" descr="机械性能和断口微观组织"/>
            <p:cNvPicPr>
              <a:picLocks noChangeAspect="1"/>
            </p:cNvPicPr>
            <p:nvPr/>
          </p:nvPicPr>
          <p:blipFill>
            <a:blip r:embed="rId4"/>
            <a:stretch>
              <a:fillRect/>
            </a:stretch>
          </p:blipFill>
          <p:spPr>
            <a:xfrm>
              <a:off x="1241" y="3069"/>
              <a:ext cx="11143" cy="5420"/>
            </a:xfrm>
            <a:prstGeom prst="rect">
              <a:avLst/>
            </a:prstGeom>
          </p:spPr>
        </p:pic>
        <p:sp>
          <p:nvSpPr>
            <p:cNvPr id="12" name="文本框 11"/>
            <p:cNvSpPr txBox="1"/>
            <p:nvPr/>
          </p:nvSpPr>
          <p:spPr>
            <a:xfrm>
              <a:off x="1595" y="8489"/>
              <a:ext cx="11691" cy="919"/>
            </a:xfrm>
            <a:prstGeom prst="rect">
              <a:avLst/>
            </a:prstGeom>
            <a:noFill/>
          </p:spPr>
          <p:txBody>
            <a:bodyPr wrap="square" rtlCol="0" anchor="t">
              <a:spAutoFit/>
            </a:bodyPr>
            <a:lstStyle/>
            <a:p>
              <a:r>
                <a:rPr lang="zh-CN" altLang="en-US" sz="1600" b="1"/>
                <a:t>Fig.</a:t>
              </a:r>
              <a:r>
                <a:rPr lang="en-US" altLang="zh-CN" sz="1600" b="1"/>
                <a:t>1.1</a:t>
              </a:r>
              <a:r>
                <a:rPr lang="zh-CN" altLang="en-US" sz="1600"/>
                <a:t>  (a) Ductility degradation in a hydrogen-charged Fe-18Mn-0.6C TWIP steel. </a:t>
              </a:r>
              <a:endParaRPr lang="zh-CN" altLang="en-US" sz="1600"/>
            </a:p>
            <a:p>
              <a:r>
                <a:rPr lang="zh-CN" altLang="en-US" sz="1600"/>
                <a:t>(b) S</a:t>
              </a:r>
              <a:r>
                <a:rPr lang="en-US" altLang="zh-CN" sz="1600"/>
                <a:t>EM </a:t>
              </a:r>
              <a:r>
                <a:rPr lang="zh-CN" altLang="en-US" sz="1600"/>
                <a:t>graph showing an intergranularly fractured surface </a:t>
              </a:r>
              <a:r>
                <a:rPr lang="en-US" altLang="zh-CN" sz="1600"/>
                <a:t>after HE.</a:t>
              </a:r>
              <a:endParaRPr lang="en-US" altLang="zh-CN" sz="160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1</a:t>
            </a:r>
            <a:r>
              <a:rPr sz="3200" b="1" spc="-50" dirty="0">
                <a:latin typeface="Arial" panose="020B0604020202020204"/>
                <a:cs typeface="Arial" panose="020B0604020202020204"/>
              </a:rPr>
              <a:t> </a:t>
            </a:r>
            <a:r>
              <a:rPr lang="en-US" sz="3200" spc="-50" dirty="0">
                <a:latin typeface="Arial" panose="020B0604020202020204"/>
                <a:cs typeface="Arial" panose="020B0604020202020204"/>
              </a:rPr>
              <a:t>RMSD</a:t>
            </a:r>
            <a:r>
              <a:rPr lang="zh-CN" altLang="en-US" sz="3200" b="1" spc="-50" dirty="0">
                <a:latin typeface="Arial" panose="020B0604020202020204"/>
                <a:cs typeface="Arial" panose="020B0604020202020204"/>
              </a:rPr>
              <a:t>的计算</a:t>
            </a:r>
            <a:r>
              <a:rPr lang="en-US" altLang="zh-CN" sz="3200" b="1" spc="-50" dirty="0">
                <a:latin typeface="Arial" panose="020B0604020202020204"/>
                <a:cs typeface="Arial" panose="020B0604020202020204"/>
              </a:rPr>
              <a:t>——</a:t>
            </a:r>
            <a:r>
              <a:rPr lang="zh-CN" altLang="en-US" sz="3200" b="1" spc="-50" dirty="0">
                <a:latin typeface="Arial" panose="020B0604020202020204"/>
                <a:cs typeface="Arial" panose="020B0604020202020204"/>
              </a:rPr>
              <a:t>仿射</a:t>
            </a:r>
            <a:r>
              <a:rPr lang="zh-CN" altLang="en-US" sz="3200" b="1" spc="-50" dirty="0">
                <a:latin typeface="Arial" panose="020B0604020202020204"/>
                <a:cs typeface="Arial" panose="020B0604020202020204"/>
              </a:rPr>
              <a:t>变换</a:t>
            </a:r>
            <a:endParaRPr lang="zh-CN" altLang="en-US" sz="3200" b="1" spc="-50" dirty="0">
              <a:latin typeface="Arial" panose="020B0604020202020204"/>
              <a:cs typeface="Arial" panose="020B0604020202020204"/>
            </a:endParaRPr>
          </a:p>
        </p:txBody>
      </p:sp>
      <p:sp>
        <p:nvSpPr>
          <p:cNvPr id="8" name="文本框 7"/>
          <p:cNvSpPr txBox="1"/>
          <p:nvPr/>
        </p:nvSpPr>
        <p:spPr>
          <a:xfrm>
            <a:off x="400050" y="1173480"/>
            <a:ext cx="2733040" cy="460375"/>
          </a:xfrm>
          <a:prstGeom prst="rect">
            <a:avLst/>
          </a:prstGeom>
          <a:noFill/>
        </p:spPr>
        <p:txBody>
          <a:bodyPr wrap="square" rtlCol="0" anchor="t">
            <a:spAutoFit/>
          </a:bodyPr>
          <a:lstStyle/>
          <a:p>
            <a:r>
              <a:rPr lang="zh-CN" sz="2400" b="1" spc="-50" dirty="0">
                <a:latin typeface="Arial" panose="020B0604020202020204" pitchFamily="34" charset="0"/>
                <a:ea typeface="FZDaHei-B02S" panose="02000000000000000000" charset="-122"/>
                <a:cs typeface="Arial" panose="020B0604020202020204" pitchFamily="34" charset="0"/>
                <a:sym typeface="+mn-ea"/>
              </a:rPr>
              <a:t>多面体的拓扑分类</a:t>
            </a:r>
            <a:endParaRPr lang="zh-CN" sz="2400" b="1" spc="-50" dirty="0">
              <a:latin typeface="Arial" panose="020B0604020202020204" pitchFamily="34" charset="0"/>
              <a:ea typeface="FZDaHei-B02S" panose="02000000000000000000" charset="-122"/>
              <a:cs typeface="Arial" panose="020B0604020202020204" pitchFamily="34" charset="0"/>
              <a:sym typeface="+mn-ea"/>
            </a:endParaRPr>
          </a:p>
        </p:txBody>
      </p:sp>
      <p:sp>
        <p:nvSpPr>
          <p:cNvPr id="11" name="文本框 10"/>
          <p:cNvSpPr txBox="1"/>
          <p:nvPr/>
        </p:nvSpPr>
        <p:spPr>
          <a:xfrm>
            <a:off x="412750" y="1905000"/>
            <a:ext cx="8128000" cy="645160"/>
          </a:xfrm>
          <a:prstGeom prst="rect">
            <a:avLst/>
          </a:prstGeom>
          <a:noFill/>
        </p:spPr>
        <p:txBody>
          <a:bodyPr wrap="square" rtlCol="0" anchor="t">
            <a:spAutoFit/>
          </a:bodyPr>
          <a:lstStyle/>
          <a:p>
            <a:r>
              <a:rPr lang="en-US" altLang="zh-CN">
                <a:latin typeface="FZDaHei-B02S" panose="02000000000000000000" charset="-122"/>
                <a:ea typeface="FZDaHei-B02S" panose="02000000000000000000" charset="-122"/>
                <a:cs typeface="FZDaHei-B02S" panose="02000000000000000000" charset="-122"/>
              </a:rPr>
              <a:t>1. </a:t>
            </a:r>
            <a:r>
              <a:rPr lang="zh-CN" altLang="en-US">
                <a:latin typeface="FZDaHei-B02S" panose="02000000000000000000" charset="-122"/>
                <a:ea typeface="FZDaHei-B02S" panose="02000000000000000000" charset="-122"/>
                <a:cs typeface="FZDaHei-B02S" panose="02000000000000000000" charset="-122"/>
              </a:rPr>
              <a:t>找到实际多面体和模型多面体之间的一个一一对应的映射关系（</a:t>
            </a:r>
            <a:r>
              <a:rPr lang="zh-CN" altLang="en-US">
                <a:latin typeface="FZDaHei-B02S" panose="02000000000000000000" charset="-122"/>
                <a:ea typeface="FZDaHei-B02S" panose="02000000000000000000" charset="-122"/>
                <a:cs typeface="FZDaHei-B02S" panose="02000000000000000000" charset="-122"/>
                <a:sym typeface="+mn-ea"/>
              </a:rPr>
              <a:t>f : i </a:t>
            </a:r>
            <a:r>
              <a:rPr lang="en-US" altLang="zh-CN">
                <a:latin typeface="FZDaHei-B02S" panose="02000000000000000000" charset="-122"/>
                <a:ea typeface="FZDaHei-B02S" panose="02000000000000000000" charset="-122"/>
                <a:cs typeface="FZDaHei-B02S" panose="02000000000000000000" charset="-122"/>
                <a:sym typeface="+mn-ea"/>
              </a:rPr>
              <a:t>→</a:t>
            </a:r>
            <a:r>
              <a:rPr lang="zh-CN" altLang="en-US">
                <a:latin typeface="FZDaHei-B02S" panose="02000000000000000000" charset="-122"/>
                <a:ea typeface="FZDaHei-B02S" panose="02000000000000000000" charset="-122"/>
                <a:cs typeface="FZDaHei-B02S" panose="02000000000000000000" charset="-122"/>
                <a:sym typeface="+mn-ea"/>
              </a:rPr>
              <a:t> j</a:t>
            </a:r>
            <a:r>
              <a:rPr lang="zh-CN" altLang="en-US">
                <a:latin typeface="FZDaHei-B02S" panose="02000000000000000000" charset="-122"/>
                <a:ea typeface="FZDaHei-B02S" panose="02000000000000000000" charset="-122"/>
                <a:cs typeface="FZDaHei-B02S" panose="02000000000000000000" charset="-122"/>
              </a:rPr>
              <a:t>），此算法由 McAuley 和 Caetano  开发，时间复杂度为 O(n3logn)</a:t>
            </a:r>
            <a:endParaRPr lang="zh-CN" altLang="en-US">
              <a:latin typeface="FZDaHei-B02S" panose="02000000000000000000" charset="-122"/>
              <a:ea typeface="FZDaHei-B02S" panose="02000000000000000000" charset="-122"/>
              <a:cs typeface="FZDaHei-B02S" panose="02000000000000000000" charset="-122"/>
            </a:endParaRPr>
          </a:p>
        </p:txBody>
      </p:sp>
      <p:grpSp>
        <p:nvGrpSpPr>
          <p:cNvPr id="21" name="组合 20"/>
          <p:cNvGrpSpPr/>
          <p:nvPr/>
        </p:nvGrpSpPr>
        <p:grpSpPr>
          <a:xfrm>
            <a:off x="412750" y="2637155"/>
            <a:ext cx="7889240" cy="1963420"/>
            <a:chOff x="650" y="4393"/>
            <a:chExt cx="12424" cy="3092"/>
          </a:xfrm>
        </p:grpSpPr>
        <p:sp>
          <p:nvSpPr>
            <p:cNvPr id="12" name="文本框 11"/>
            <p:cNvSpPr txBox="1"/>
            <p:nvPr/>
          </p:nvSpPr>
          <p:spPr>
            <a:xfrm>
              <a:off x="650" y="4393"/>
              <a:ext cx="12320" cy="580"/>
            </a:xfrm>
            <a:prstGeom prst="rect">
              <a:avLst/>
            </a:prstGeom>
            <a:noFill/>
          </p:spPr>
          <p:txBody>
            <a:bodyPr wrap="square" rtlCol="0" anchor="t">
              <a:spAutoFit/>
            </a:bodyPr>
            <a:lstStyle/>
            <a:p>
              <a:r>
                <a:rPr lang="en-US" altLang="zh-CN">
                  <a:latin typeface="FZDaHei-B02S" panose="02000000000000000000" charset="-122"/>
                  <a:ea typeface="FZDaHei-B02S" panose="02000000000000000000" charset="-122"/>
                  <a:cs typeface="FZDaHei-B02S" panose="02000000000000000000" charset="-122"/>
                </a:rPr>
                <a:t>2. </a:t>
              </a:r>
              <a:r>
                <a:rPr lang="zh-CN" altLang="en-US">
                  <a:latin typeface="FZDaHei-B02S" panose="02000000000000000000" charset="-122"/>
                  <a:ea typeface="FZDaHei-B02S" panose="02000000000000000000" charset="-122"/>
                  <a:cs typeface="FZDaHei-B02S" panose="02000000000000000000" charset="-122"/>
                </a:rPr>
                <a:t>求解仿射变换，并</a:t>
              </a:r>
              <a:r>
                <a:rPr lang="zh-CN" altLang="en-US">
                  <a:latin typeface="FZDaHei-B02S" panose="02000000000000000000" charset="-122"/>
                  <a:ea typeface="FZDaHei-B02S" panose="02000000000000000000" charset="-122"/>
                  <a:cs typeface="FZDaHei-B02S" panose="02000000000000000000" charset="-122"/>
                </a:rPr>
                <a:t>定义均方根误差函数 </a:t>
              </a:r>
              <a:r>
                <a:rPr lang="en-US" altLang="zh-CN">
                  <a:latin typeface="FZDaHei-B02S" panose="02000000000000000000" charset="-122"/>
                  <a:ea typeface="FZDaHei-B02S" panose="02000000000000000000" charset="-122"/>
                  <a:cs typeface="FZDaHei-B02S" panose="02000000000000000000" charset="-122"/>
                </a:rPr>
                <a:t>RMSD</a:t>
              </a:r>
              <a:r>
                <a:rPr lang="zh-CN" altLang="en-US">
                  <a:latin typeface="FZDaHei-B02S" panose="02000000000000000000" charset="-122"/>
                  <a:ea typeface="FZDaHei-B02S" panose="02000000000000000000" charset="-122"/>
                  <a:cs typeface="FZDaHei-B02S" panose="02000000000000000000" charset="-122"/>
                </a:rPr>
                <a:t>：</a:t>
              </a:r>
              <a:endParaRPr lang="zh-CN" altLang="en-US">
                <a:latin typeface="FZDaHei-B02S" panose="02000000000000000000" charset="-122"/>
                <a:ea typeface="FZDaHei-B02S" panose="02000000000000000000" charset="-122"/>
                <a:cs typeface="FZDaHei-B02S" panose="02000000000000000000" charset="-122"/>
              </a:endParaRPr>
            </a:p>
          </p:txBody>
        </p:sp>
        <p:pic>
          <p:nvPicPr>
            <p:cNvPr id="14" name="图片 13" descr="RMSD"/>
            <p:cNvPicPr>
              <a:picLocks noChangeAspect="1"/>
            </p:cNvPicPr>
            <p:nvPr/>
          </p:nvPicPr>
          <p:blipFill>
            <a:blip r:embed="rId4"/>
            <a:stretch>
              <a:fillRect/>
            </a:stretch>
          </p:blipFill>
          <p:spPr>
            <a:xfrm>
              <a:off x="3489" y="4973"/>
              <a:ext cx="7422" cy="1307"/>
            </a:xfrm>
            <a:prstGeom prst="rect">
              <a:avLst/>
            </a:prstGeom>
          </p:spPr>
        </p:pic>
        <p:sp>
          <p:nvSpPr>
            <p:cNvPr id="18" name="文本框 17"/>
            <p:cNvSpPr txBox="1"/>
            <p:nvPr/>
          </p:nvSpPr>
          <p:spPr>
            <a:xfrm>
              <a:off x="754" y="6469"/>
              <a:ext cx="12320" cy="1016"/>
            </a:xfrm>
            <a:prstGeom prst="rect">
              <a:avLst/>
            </a:prstGeom>
            <a:noFill/>
          </p:spPr>
          <p:txBody>
            <a:bodyPr wrap="square" rtlCol="0" anchor="t">
              <a:spAutoFit/>
            </a:bodyPr>
            <a:lstStyle/>
            <a:p>
              <a:r>
                <a:rPr lang="zh-CN" altLang="en-US">
                  <a:latin typeface="FZDaHei-B02S" panose="02000000000000000000" charset="-122"/>
                  <a:ea typeface="FZDaHei-B02S" panose="02000000000000000000" charset="-122"/>
                  <a:cs typeface="FZDaHei-B02S" panose="02000000000000000000" charset="-122"/>
                </a:rPr>
                <a:t>其中 </a:t>
              </a:r>
              <a:r>
                <a:rPr lang="en-US" altLang="zh-CN">
                  <a:latin typeface="FZDaHei-B02S" panose="02000000000000000000" charset="-122"/>
                  <a:ea typeface="FZDaHei-B02S" panose="02000000000000000000" charset="-122"/>
                  <a:cs typeface="FZDaHei-B02S" panose="02000000000000000000" charset="-122"/>
                </a:rPr>
                <a:t>R </a:t>
              </a:r>
              <a:r>
                <a:rPr lang="zh-CN" altLang="en-US">
                  <a:latin typeface="FZDaHei-B02S" panose="02000000000000000000" charset="-122"/>
                  <a:ea typeface="FZDaHei-B02S" panose="02000000000000000000" charset="-122"/>
                  <a:cs typeface="FZDaHei-B02S" panose="02000000000000000000" charset="-122"/>
                </a:rPr>
                <a:t>为 旋转矩阵，</a:t>
              </a:r>
              <a:r>
                <a:rPr lang="en-US" altLang="zh-CN">
                  <a:latin typeface="FZDaHei-B02S" panose="02000000000000000000" charset="-122"/>
                  <a:ea typeface="FZDaHei-B02S" panose="02000000000000000000" charset="-122"/>
                  <a:cs typeface="FZDaHei-B02S" panose="02000000000000000000" charset="-122"/>
                </a:rPr>
                <a:t>t </a:t>
              </a:r>
              <a:r>
                <a:rPr lang="zh-CN" altLang="en-US">
                  <a:latin typeface="FZDaHei-B02S" panose="02000000000000000000" charset="-122"/>
                  <a:ea typeface="FZDaHei-B02S" panose="02000000000000000000" charset="-122"/>
                  <a:cs typeface="FZDaHei-B02S" panose="02000000000000000000" charset="-122"/>
                </a:rPr>
                <a:t>为平移向量，</a:t>
              </a:r>
              <a:r>
                <a:rPr lang="en-US" altLang="zh-CN">
                  <a:latin typeface="FZDaHei-B02S" panose="02000000000000000000" charset="-122"/>
                  <a:ea typeface="FZDaHei-B02S" panose="02000000000000000000" charset="-122"/>
                  <a:cs typeface="FZDaHei-B02S" panose="02000000000000000000" charset="-122"/>
                </a:rPr>
                <a:t>T</a:t>
              </a:r>
              <a:r>
                <a:rPr lang="en-US" altLang="zh-CN" baseline="-25000">
                  <a:latin typeface="FZDaHei-B02S" panose="02000000000000000000" charset="-122"/>
                  <a:ea typeface="FZDaHei-B02S" panose="02000000000000000000" charset="-122"/>
                  <a:cs typeface="FZDaHei-B02S" panose="02000000000000000000" charset="-122"/>
                </a:rPr>
                <a:t>i </a:t>
              </a:r>
              <a:r>
                <a:rPr lang="zh-CN" altLang="en-US">
                  <a:latin typeface="FZDaHei-B02S" panose="02000000000000000000" charset="-122"/>
                  <a:ea typeface="FZDaHei-B02S" panose="02000000000000000000" charset="-122"/>
                  <a:cs typeface="FZDaHei-B02S" panose="02000000000000000000" charset="-122"/>
                </a:rPr>
                <a:t>和 </a:t>
              </a:r>
              <a:r>
                <a:rPr lang="en-US" altLang="zh-CN">
                  <a:latin typeface="FZDaHei-B02S" panose="02000000000000000000" charset="-122"/>
                  <a:ea typeface="FZDaHei-B02S" panose="02000000000000000000" charset="-122"/>
                  <a:cs typeface="FZDaHei-B02S" panose="02000000000000000000" charset="-122"/>
                </a:rPr>
                <a:t>M</a:t>
              </a:r>
              <a:r>
                <a:rPr lang="en-US" altLang="zh-CN" baseline="-25000">
                  <a:latin typeface="FZDaHei-B02S" panose="02000000000000000000" charset="-122"/>
                  <a:ea typeface="FZDaHei-B02S" panose="02000000000000000000" charset="-122"/>
                  <a:cs typeface="FZDaHei-B02S" panose="02000000000000000000" charset="-122"/>
                </a:rPr>
                <a:t>f(i)</a:t>
              </a:r>
              <a:r>
                <a:rPr lang="en-US" altLang="zh-CN">
                  <a:latin typeface="FZDaHei-B02S" panose="02000000000000000000" charset="-122"/>
                  <a:ea typeface="FZDaHei-B02S" panose="02000000000000000000" charset="-122"/>
                  <a:cs typeface="FZDaHei-B02S" panose="02000000000000000000" charset="-122"/>
                </a:rPr>
                <a:t> </a:t>
              </a:r>
              <a:r>
                <a:rPr lang="zh-CN" altLang="en-US">
                  <a:latin typeface="FZDaHei-B02S" panose="02000000000000000000" charset="-122"/>
                  <a:ea typeface="FZDaHei-B02S" panose="02000000000000000000" charset="-122"/>
                  <a:cs typeface="FZDaHei-B02S" panose="02000000000000000000" charset="-122"/>
                </a:rPr>
                <a:t>分别为应用 </a:t>
              </a:r>
              <a:r>
                <a:rPr lang="en-US" altLang="zh-CN">
                  <a:latin typeface="FZDaHei-B02S" panose="02000000000000000000" charset="-122"/>
                  <a:ea typeface="FZDaHei-B02S" panose="02000000000000000000" charset="-122"/>
                  <a:cs typeface="FZDaHei-B02S" panose="02000000000000000000" charset="-122"/>
                </a:rPr>
                <a:t>1 </a:t>
              </a:r>
              <a:r>
                <a:rPr lang="zh-CN" altLang="en-US">
                  <a:latin typeface="FZDaHei-B02S" panose="02000000000000000000" charset="-122"/>
                  <a:ea typeface="FZDaHei-B02S" panose="02000000000000000000" charset="-122"/>
                  <a:cs typeface="FZDaHei-B02S" panose="02000000000000000000" charset="-122"/>
                </a:rPr>
                <a:t>中方法后所得到的实际多面体和模型多面体（点集）；</a:t>
              </a:r>
              <a:r>
                <a:rPr lang="en-US" altLang="zh-CN">
                  <a:latin typeface="FZDaHei-B02S" panose="02000000000000000000" charset="-122"/>
                  <a:ea typeface="FZDaHei-B02S" panose="02000000000000000000" charset="-122"/>
                  <a:cs typeface="FZDaHei-B02S" panose="02000000000000000000" charset="-122"/>
                </a:rPr>
                <a:t>R</a:t>
              </a:r>
              <a:r>
                <a:rPr lang="zh-CN" altLang="en-US">
                  <a:latin typeface="FZDaHei-B02S" panose="02000000000000000000" charset="-122"/>
                  <a:ea typeface="FZDaHei-B02S" panose="02000000000000000000" charset="-122"/>
                  <a:cs typeface="FZDaHei-B02S" panose="02000000000000000000" charset="-122"/>
                </a:rPr>
                <a:t>、</a:t>
              </a:r>
              <a:r>
                <a:rPr lang="en-US" altLang="zh-CN">
                  <a:latin typeface="FZDaHei-B02S" panose="02000000000000000000" charset="-122"/>
                  <a:ea typeface="FZDaHei-B02S" panose="02000000000000000000" charset="-122"/>
                  <a:cs typeface="FZDaHei-B02S" panose="02000000000000000000" charset="-122"/>
                </a:rPr>
                <a:t>t</a:t>
              </a:r>
              <a:r>
                <a:rPr lang="zh-CN" altLang="en-US">
                  <a:latin typeface="FZDaHei-B02S" panose="02000000000000000000" charset="-122"/>
                  <a:ea typeface="FZDaHei-B02S" panose="02000000000000000000" charset="-122"/>
                  <a:cs typeface="FZDaHei-B02S" panose="02000000000000000000" charset="-122"/>
                </a:rPr>
                <a:t>可由奇异值分解计算。</a:t>
              </a:r>
              <a:endParaRPr lang="zh-CN" altLang="en-US">
                <a:latin typeface="FZDaHei-B02S" panose="02000000000000000000" charset="-122"/>
                <a:ea typeface="FZDaHei-B02S" panose="02000000000000000000" charset="-122"/>
                <a:cs typeface="FZDaHei-B02S" panose="02000000000000000000" charset="-122"/>
              </a:endParaRPr>
            </a:p>
          </p:txBody>
        </p:sp>
      </p:grpSp>
      <p:sp>
        <p:nvSpPr>
          <p:cNvPr id="19" name="文本框 18"/>
          <p:cNvSpPr txBox="1"/>
          <p:nvPr/>
        </p:nvSpPr>
        <p:spPr>
          <a:xfrm>
            <a:off x="478790" y="4785360"/>
            <a:ext cx="5572125" cy="368300"/>
          </a:xfrm>
          <a:prstGeom prst="rect">
            <a:avLst/>
          </a:prstGeom>
          <a:noFill/>
        </p:spPr>
        <p:txBody>
          <a:bodyPr wrap="square" rtlCol="0" anchor="t">
            <a:spAutoFit/>
          </a:bodyPr>
          <a:lstStyle/>
          <a:p>
            <a:r>
              <a:rPr lang="en-US" altLang="zh-CN">
                <a:latin typeface="FZDaHei-B02S" panose="02000000000000000000" charset="-122"/>
                <a:ea typeface="FZDaHei-B02S" panose="02000000000000000000" charset="-122"/>
                <a:cs typeface="FZDaHei-B02S" panose="02000000000000000000" charset="-122"/>
              </a:rPr>
              <a:t>3. </a:t>
            </a:r>
            <a:r>
              <a:rPr lang="zh-CN" altLang="en-US">
                <a:latin typeface="FZDaHei-B02S" panose="02000000000000000000" charset="-122"/>
                <a:ea typeface="FZDaHei-B02S" panose="02000000000000000000" charset="-122"/>
                <a:cs typeface="FZDaHei-B02S" panose="02000000000000000000" charset="-122"/>
              </a:rPr>
              <a:t>找到使 </a:t>
            </a:r>
            <a:r>
              <a:rPr lang="en-US" altLang="zh-CN">
                <a:latin typeface="FZDaHei-B02S" panose="02000000000000000000" charset="-122"/>
                <a:ea typeface="FZDaHei-B02S" panose="02000000000000000000" charset="-122"/>
                <a:cs typeface="FZDaHei-B02S" panose="02000000000000000000" charset="-122"/>
              </a:rPr>
              <a:t>RMSD </a:t>
            </a:r>
            <a:r>
              <a:rPr lang="zh-CN" altLang="en-US">
                <a:latin typeface="FZDaHei-B02S" panose="02000000000000000000" charset="-122"/>
                <a:ea typeface="FZDaHei-B02S" panose="02000000000000000000" charset="-122"/>
                <a:cs typeface="FZDaHei-B02S" panose="02000000000000000000" charset="-122"/>
              </a:rPr>
              <a:t>最小化的理想</a:t>
            </a:r>
            <a:r>
              <a:rPr lang="zh-CN" altLang="en-US">
                <a:latin typeface="FZDaHei-B02S" panose="02000000000000000000" charset="-122"/>
                <a:ea typeface="FZDaHei-B02S" panose="02000000000000000000" charset="-122"/>
                <a:cs typeface="FZDaHei-B02S" panose="02000000000000000000" charset="-122"/>
              </a:rPr>
              <a:t>多面体，即为所求</a:t>
            </a:r>
            <a:endParaRPr lang="zh-CN" altLang="en-US">
              <a:latin typeface="FZDaHei-B02S" panose="02000000000000000000" charset="-122"/>
              <a:ea typeface="FZDaHei-B02S" panose="02000000000000000000" charset="-122"/>
              <a:cs typeface="FZDaHei-B02S" panose="02000000000000000000" charset="-122"/>
            </a:endParaRPr>
          </a:p>
        </p:txBody>
      </p:sp>
      <p:sp>
        <p:nvSpPr>
          <p:cNvPr id="20" name="文本框 19"/>
          <p:cNvSpPr txBox="1"/>
          <p:nvPr/>
        </p:nvSpPr>
        <p:spPr>
          <a:xfrm>
            <a:off x="400050" y="5796915"/>
            <a:ext cx="7836535" cy="829945"/>
          </a:xfrm>
          <a:prstGeom prst="rect">
            <a:avLst/>
          </a:prstGeom>
          <a:noFill/>
        </p:spPr>
        <p:txBody>
          <a:bodyPr wrap="square" rtlCol="0" anchor="t">
            <a:spAutoFit/>
          </a:bodyPr>
          <a:lstStyle/>
          <a:p>
            <a:r>
              <a:rPr lang="en-US" altLang="zh-CN" sz="1200"/>
              <a:t>1</a:t>
            </a:r>
            <a:r>
              <a:rPr lang="zh-CN" altLang="en-US" sz="1200"/>
              <a:t>. Caetano, T. S., McAuley, J. J., Cheng, L., Le, Q. V. &amp; Smola, A. J. Learning graph matching. IEEE transactions on pattern analysis and machine intelligence 31, 1048–1058 (2009).</a:t>
            </a:r>
            <a:endParaRPr lang="zh-CN" altLang="en-US" sz="1200"/>
          </a:p>
          <a:p>
            <a:r>
              <a:rPr lang="en-US" altLang="zh-CN" sz="1200"/>
              <a:t>2</a:t>
            </a:r>
            <a:r>
              <a:rPr lang="zh-CN" altLang="en-US" sz="1200"/>
              <a:t>. McAuley, J. J. &amp; Caetano, T. S. Fast matching of large point sets under occlusions. Pattern recognition 45, 563–569(2012).</a:t>
            </a:r>
            <a:endParaRPr lang="zh-CN" altLang="en-US" sz="1200"/>
          </a:p>
          <a:p>
            <a:r>
              <a:rPr lang="en-US" altLang="zh-CN" sz="1200"/>
              <a:t>3</a:t>
            </a:r>
            <a:r>
              <a:rPr lang="zh-CN" altLang="en-US" sz="1200"/>
              <a:t>. Horn, B. K. Closed-form solution of absolute orientation using unit quaternions. JOSA A 4, 629–642 (1987)</a:t>
            </a:r>
            <a:endParaRPr lang="zh-CN" altLang="en-US"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715073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2</a:t>
            </a:r>
            <a:r>
              <a:rPr sz="3200" b="1" spc="-50" dirty="0">
                <a:latin typeface="Arial" panose="020B0604020202020204"/>
                <a:cs typeface="Arial" panose="020B0604020202020204"/>
              </a:rPr>
              <a:t> </a:t>
            </a:r>
            <a:r>
              <a:rPr lang="zh-CN" altLang="en-US" sz="3200" b="1" spc="-50" dirty="0">
                <a:latin typeface="Arial" panose="020B0604020202020204"/>
                <a:cs typeface="Arial" panose="020B0604020202020204"/>
              </a:rPr>
              <a:t>由 </a:t>
            </a:r>
            <a:r>
              <a:rPr lang="en-US" altLang="zh-CN" sz="3200" spc="-50" dirty="0">
                <a:latin typeface="Arial" panose="020B0604020202020204"/>
                <a:cs typeface="Arial" panose="020B0604020202020204"/>
              </a:rPr>
              <a:t>SVD (</a:t>
            </a:r>
            <a:r>
              <a:rPr lang="zh-CN" altLang="en-US" sz="3200" b="1" spc="-50" dirty="0">
                <a:latin typeface="Arial" panose="020B0604020202020204"/>
                <a:cs typeface="Arial" panose="020B0604020202020204"/>
              </a:rPr>
              <a:t>奇异值分解</a:t>
            </a:r>
            <a:r>
              <a:rPr lang="en-US" altLang="zh-CN" sz="3200" spc="-50" dirty="0">
                <a:latin typeface="Arial" panose="020B0604020202020204"/>
                <a:cs typeface="Arial" panose="020B0604020202020204"/>
              </a:rPr>
              <a:t>)</a:t>
            </a:r>
            <a:r>
              <a:rPr lang="en-US" altLang="zh-CN" sz="3200" b="1" spc="-50" dirty="0">
                <a:latin typeface="Arial" panose="020B0604020202020204"/>
                <a:cs typeface="Arial" panose="020B0604020202020204"/>
              </a:rPr>
              <a:t> </a:t>
            </a:r>
            <a:r>
              <a:rPr lang="zh-CN" altLang="en-US" sz="3200" b="1" spc="-50" dirty="0">
                <a:latin typeface="Arial" panose="020B0604020202020204"/>
                <a:cs typeface="Arial" panose="020B0604020202020204"/>
              </a:rPr>
              <a:t>求解</a:t>
            </a:r>
            <a:r>
              <a:rPr lang="zh-CN" altLang="en-US" sz="3200" b="1" spc="-50" dirty="0">
                <a:sym typeface="+mn-ea"/>
              </a:rPr>
              <a:t>仿射变换</a:t>
            </a:r>
            <a:endParaRPr lang="en-US" altLang="zh-CN" sz="3200" spc="-50" dirty="0">
              <a:latin typeface="Arial" panose="020B0604020202020204"/>
              <a:cs typeface="Arial" panose="020B0604020202020204"/>
            </a:endParaRPr>
          </a:p>
        </p:txBody>
      </p:sp>
      <p:sp>
        <p:nvSpPr>
          <p:cNvPr id="7" name="文本框 6"/>
          <p:cNvSpPr txBox="1"/>
          <p:nvPr/>
        </p:nvSpPr>
        <p:spPr>
          <a:xfrm>
            <a:off x="502285" y="1153795"/>
            <a:ext cx="8074660" cy="681355"/>
          </a:xfrm>
          <a:prstGeom prst="rect">
            <a:avLst/>
          </a:prstGeom>
          <a:noFill/>
        </p:spPr>
        <p:txBody>
          <a:bodyPr wrap="square" rtlCol="0" anchor="t">
            <a:spAutoFit/>
          </a:bodyPr>
          <a:lstStyle/>
          <a:p>
            <a:pPr>
              <a:lnSpc>
                <a:spcPct val="120000"/>
              </a:lnSpc>
            </a:pPr>
            <a:r>
              <a:rPr lang="en-US" altLang="zh-CN" sz="1600">
                <a:latin typeface="+mj-ea"/>
                <a:ea typeface="+mj-ea"/>
                <a:cs typeface="+mj-ea"/>
              </a:rPr>
              <a:t>      R,t </a:t>
            </a:r>
            <a:r>
              <a:rPr lang="zh-CN" altLang="en-US" sz="1600">
                <a:latin typeface="+mj-ea"/>
                <a:ea typeface="+mj-ea"/>
                <a:cs typeface="+mj-ea"/>
              </a:rPr>
              <a:t>将原多面体 </a:t>
            </a:r>
            <a:r>
              <a:rPr lang="en-US" altLang="zh-CN" sz="1600">
                <a:latin typeface="+mj-ea"/>
                <a:ea typeface="+mj-ea"/>
                <a:cs typeface="+mj-ea"/>
              </a:rPr>
              <a:t>(</a:t>
            </a:r>
            <a:r>
              <a:rPr lang="zh-CN" altLang="en-US" sz="1600">
                <a:latin typeface="+mj-ea"/>
                <a:ea typeface="+mj-ea"/>
                <a:cs typeface="+mj-ea"/>
              </a:rPr>
              <a:t>p1, p2, ..., pn</a:t>
            </a:r>
            <a:r>
              <a:rPr lang="en-US" altLang="zh-CN" sz="1600">
                <a:latin typeface="+mj-ea"/>
                <a:ea typeface="+mj-ea"/>
                <a:cs typeface="+mj-ea"/>
              </a:rPr>
              <a:t>) </a:t>
            </a:r>
            <a:r>
              <a:rPr lang="zh-CN" altLang="en-US" sz="1600">
                <a:latin typeface="+mj-ea"/>
                <a:ea typeface="+mj-ea"/>
                <a:cs typeface="+mj-ea"/>
              </a:rPr>
              <a:t>通过</a:t>
            </a:r>
            <a:r>
              <a:rPr lang="zh-CN" altLang="en-US" sz="1600" b="1">
                <a:latin typeface="+mj-ea"/>
                <a:ea typeface="+mj-ea"/>
                <a:cs typeface="+mj-ea"/>
              </a:rPr>
              <a:t>仿射变换</a:t>
            </a:r>
            <a:r>
              <a:rPr lang="zh-CN" altLang="en-US" sz="1600">
                <a:latin typeface="+mj-ea"/>
                <a:ea typeface="+mj-ea"/>
                <a:cs typeface="+mj-ea"/>
              </a:rPr>
              <a:t>以运动到最接近理论多面体 </a:t>
            </a:r>
            <a:r>
              <a:rPr lang="en-US" altLang="zh-CN" sz="1600">
                <a:latin typeface="+mj-ea"/>
                <a:ea typeface="+mj-ea"/>
                <a:cs typeface="+mj-ea"/>
              </a:rPr>
              <a:t>(</a:t>
            </a:r>
            <a:r>
              <a:rPr lang="zh-CN" altLang="en-US" sz="1600">
                <a:latin typeface="+mj-ea"/>
                <a:ea typeface="+mj-ea"/>
                <a:cs typeface="+mj-ea"/>
              </a:rPr>
              <a:t>q1, q2, ..., qn</a:t>
            </a:r>
            <a:r>
              <a:rPr lang="en-US" altLang="zh-CN" sz="1600">
                <a:latin typeface="+mj-ea"/>
                <a:ea typeface="+mj-ea"/>
                <a:cs typeface="+mj-ea"/>
              </a:rPr>
              <a:t>) </a:t>
            </a:r>
            <a:r>
              <a:rPr lang="zh-CN" altLang="en-US" sz="1600">
                <a:latin typeface="+mj-ea"/>
                <a:ea typeface="+mj-ea"/>
                <a:cs typeface="+mj-ea"/>
              </a:rPr>
              <a:t>的位置，即求旋转矩阵</a:t>
            </a:r>
            <a:r>
              <a:rPr lang="en-US" altLang="zh-CN" sz="1600">
                <a:latin typeface="+mj-ea"/>
                <a:ea typeface="+mj-ea"/>
                <a:cs typeface="+mj-ea"/>
              </a:rPr>
              <a:t>R</a:t>
            </a:r>
            <a:r>
              <a:rPr lang="zh-CN" altLang="en-US" sz="1600">
                <a:latin typeface="+mj-ea"/>
                <a:ea typeface="+mj-ea"/>
                <a:cs typeface="+mj-ea"/>
              </a:rPr>
              <a:t>、平移矩阵</a:t>
            </a:r>
            <a:r>
              <a:rPr lang="en-US" altLang="zh-CN" sz="1600">
                <a:latin typeface="+mj-ea"/>
                <a:ea typeface="+mj-ea"/>
                <a:cs typeface="+mj-ea"/>
              </a:rPr>
              <a:t>t</a:t>
            </a:r>
            <a:r>
              <a:rPr lang="zh-CN" altLang="en-US" sz="1600">
                <a:latin typeface="+mj-ea"/>
                <a:ea typeface="+mj-ea"/>
                <a:cs typeface="+mj-ea"/>
              </a:rPr>
              <a:t> ，使得：</a:t>
            </a:r>
            <a:endParaRPr lang="zh-CN" altLang="en-US" sz="1600">
              <a:latin typeface="+mj-ea"/>
              <a:ea typeface="+mj-ea"/>
              <a:cs typeface="+mj-ea"/>
            </a:endParaRPr>
          </a:p>
        </p:txBody>
      </p:sp>
      <p:pic>
        <p:nvPicPr>
          <p:cNvPr id="13" name="图片 12" descr="c746c2949b383c13824d4351b705662"/>
          <p:cNvPicPr>
            <a:picLocks noChangeAspect="1"/>
          </p:cNvPicPr>
          <p:nvPr/>
        </p:nvPicPr>
        <p:blipFill>
          <a:blip r:embed="rId4"/>
          <a:stretch>
            <a:fillRect/>
          </a:stretch>
        </p:blipFill>
        <p:spPr>
          <a:xfrm>
            <a:off x="2433320" y="1835150"/>
            <a:ext cx="3480435" cy="480060"/>
          </a:xfrm>
          <a:prstGeom prst="rect">
            <a:avLst/>
          </a:prstGeom>
        </p:spPr>
      </p:pic>
      <p:pic>
        <p:nvPicPr>
          <p:cNvPr id="15" name="图片 14" descr="bcd1d85f34f603e2585955b624bdd7c"/>
          <p:cNvPicPr>
            <a:picLocks noChangeAspect="1"/>
          </p:cNvPicPr>
          <p:nvPr/>
        </p:nvPicPr>
        <p:blipFill>
          <a:blip r:embed="rId5"/>
          <a:stretch>
            <a:fillRect/>
          </a:stretch>
        </p:blipFill>
        <p:spPr>
          <a:xfrm>
            <a:off x="542925" y="2395855"/>
            <a:ext cx="7166610" cy="40652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694880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2</a:t>
            </a:r>
            <a:r>
              <a:rPr sz="3200" b="1" spc="-50" dirty="0">
                <a:latin typeface="Arial" panose="020B0604020202020204"/>
                <a:cs typeface="Arial" panose="020B0604020202020204"/>
              </a:rPr>
              <a:t> </a:t>
            </a:r>
            <a:r>
              <a:rPr lang="zh-CN" altLang="en-US" sz="3200" b="1" spc="-50" dirty="0">
                <a:latin typeface="Arial" panose="020B0604020202020204"/>
                <a:cs typeface="Arial" panose="020B0604020202020204"/>
              </a:rPr>
              <a:t>由 </a:t>
            </a:r>
            <a:r>
              <a:rPr lang="en-US" altLang="zh-CN" sz="3200" spc="-50" dirty="0">
                <a:latin typeface="Arial" panose="020B0604020202020204"/>
                <a:cs typeface="Arial" panose="020B0604020202020204"/>
              </a:rPr>
              <a:t>SVD (</a:t>
            </a:r>
            <a:r>
              <a:rPr lang="zh-CN" altLang="en-US" sz="3200" b="1" spc="-50" dirty="0">
                <a:latin typeface="Arial" panose="020B0604020202020204"/>
                <a:cs typeface="Arial" panose="020B0604020202020204"/>
              </a:rPr>
              <a:t>奇异值分解</a:t>
            </a:r>
            <a:r>
              <a:rPr lang="en-US" altLang="zh-CN" sz="3200" spc="-50" dirty="0">
                <a:latin typeface="Arial" panose="020B0604020202020204"/>
                <a:cs typeface="Arial" panose="020B0604020202020204"/>
              </a:rPr>
              <a:t>)</a:t>
            </a:r>
            <a:r>
              <a:rPr lang="en-US" altLang="zh-CN" sz="3200" b="1" spc="-50" dirty="0">
                <a:latin typeface="Arial" panose="020B0604020202020204"/>
                <a:cs typeface="Arial" panose="020B0604020202020204"/>
              </a:rPr>
              <a:t> </a:t>
            </a:r>
            <a:r>
              <a:rPr lang="zh-CN" altLang="en-US" sz="3200" b="1" spc="-50" dirty="0">
                <a:latin typeface="Arial" panose="020B0604020202020204"/>
                <a:cs typeface="Arial" panose="020B0604020202020204"/>
              </a:rPr>
              <a:t>求解</a:t>
            </a:r>
            <a:r>
              <a:rPr lang="zh-CN" altLang="en-US" sz="3200" b="1" spc="-50" dirty="0">
                <a:sym typeface="+mn-ea"/>
              </a:rPr>
              <a:t>仿射变换</a:t>
            </a:r>
            <a:endParaRPr lang="en-US" altLang="zh-CN" sz="3200" spc="-50" dirty="0">
              <a:latin typeface="Arial" panose="020B0604020202020204"/>
              <a:cs typeface="Arial" panose="020B0604020202020204"/>
            </a:endParaRPr>
          </a:p>
        </p:txBody>
      </p:sp>
      <p:pic>
        <p:nvPicPr>
          <p:cNvPr id="8" name="图片 7"/>
          <p:cNvPicPr>
            <a:picLocks noChangeAspect="1"/>
          </p:cNvPicPr>
          <p:nvPr/>
        </p:nvPicPr>
        <p:blipFill>
          <a:blip r:embed="rId4"/>
          <a:stretch>
            <a:fillRect/>
          </a:stretch>
        </p:blipFill>
        <p:spPr>
          <a:xfrm>
            <a:off x="2417445" y="2794635"/>
            <a:ext cx="3209925" cy="1468120"/>
          </a:xfrm>
          <a:prstGeom prst="rect">
            <a:avLst/>
          </a:prstGeom>
        </p:spPr>
      </p:pic>
      <p:pic>
        <p:nvPicPr>
          <p:cNvPr id="11" name="图片 10" descr="bcd1d85f34f603e2585955b624bdd7c"/>
          <p:cNvPicPr>
            <a:picLocks noChangeAspect="1"/>
          </p:cNvPicPr>
          <p:nvPr/>
        </p:nvPicPr>
        <p:blipFill>
          <a:blip r:embed="rId5"/>
          <a:srcRect t="64455"/>
          <a:stretch>
            <a:fillRect/>
          </a:stretch>
        </p:blipFill>
        <p:spPr>
          <a:xfrm>
            <a:off x="478790" y="1259840"/>
            <a:ext cx="7086600" cy="1428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755332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3</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3</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畸变程度影响</a:t>
            </a:r>
            <a:r>
              <a:rPr lang="zh-CN" altLang="en-US" sz="3200" b="1" spc="-50" dirty="0">
                <a:latin typeface="Arial" panose="020B0604020202020204"/>
                <a:cs typeface="Arial" panose="020B0604020202020204"/>
              </a:rPr>
              <a:t>偏聚能的简单解释</a:t>
            </a:r>
            <a:endParaRPr lang="zh-CN" altLang="en-US" sz="3200" b="1" spc="-50" dirty="0">
              <a:latin typeface="Arial" panose="020B0604020202020204"/>
              <a:cs typeface="Arial" panose="020B0604020202020204"/>
            </a:endParaRPr>
          </a:p>
        </p:txBody>
      </p:sp>
      <p:pic>
        <p:nvPicPr>
          <p:cNvPr id="12" name="图片 11" descr="e9913ce1765ea64716f557356955ffc"/>
          <p:cNvPicPr>
            <a:picLocks noChangeAspect="1"/>
          </p:cNvPicPr>
          <p:nvPr/>
        </p:nvPicPr>
        <p:blipFill>
          <a:blip r:embed="rId4"/>
          <a:stretch>
            <a:fillRect/>
          </a:stretch>
        </p:blipFill>
        <p:spPr>
          <a:xfrm>
            <a:off x="3193415" y="1539875"/>
            <a:ext cx="1687195" cy="892810"/>
          </a:xfrm>
          <a:prstGeom prst="rect">
            <a:avLst/>
          </a:prstGeom>
        </p:spPr>
      </p:pic>
      <p:sp>
        <p:nvSpPr>
          <p:cNvPr id="13" name="文本框 12"/>
          <p:cNvSpPr txBox="1"/>
          <p:nvPr/>
        </p:nvSpPr>
        <p:spPr>
          <a:xfrm>
            <a:off x="502285" y="1153795"/>
            <a:ext cx="8074660" cy="386080"/>
          </a:xfrm>
          <a:prstGeom prst="rect">
            <a:avLst/>
          </a:prstGeom>
          <a:noFill/>
        </p:spPr>
        <p:txBody>
          <a:bodyPr wrap="square" rtlCol="0" anchor="t">
            <a:spAutoFit/>
          </a:bodyPr>
          <a:p>
            <a:pPr>
              <a:lnSpc>
                <a:spcPct val="120000"/>
              </a:lnSpc>
            </a:pPr>
            <a:r>
              <a:rPr lang="zh-CN" altLang="en-US" sz="1600">
                <a:latin typeface="+mj-ea"/>
                <a:ea typeface="+mj-ea"/>
                <a:cs typeface="+mj-ea"/>
              </a:rPr>
              <a:t>对于每个存在畸变的多面体单元，因为自由体积变而</a:t>
            </a:r>
            <a:r>
              <a:rPr lang="zh-CN" altLang="en-US" sz="1600">
                <a:latin typeface="+mj-ea"/>
                <a:ea typeface="+mj-ea"/>
                <a:cs typeface="+mj-ea"/>
              </a:rPr>
              <a:t>导致的局部压力为：</a:t>
            </a:r>
            <a:endParaRPr lang="zh-CN" altLang="en-US" sz="1600">
              <a:latin typeface="+mj-ea"/>
              <a:ea typeface="+mj-ea"/>
              <a:cs typeface="+mj-ea"/>
            </a:endParaRPr>
          </a:p>
        </p:txBody>
      </p:sp>
      <p:pic>
        <p:nvPicPr>
          <p:cNvPr id="14" name="图片 13" descr="27815764f64b802f33e249193dfb1bf"/>
          <p:cNvPicPr>
            <a:picLocks noChangeAspect="1"/>
          </p:cNvPicPr>
          <p:nvPr/>
        </p:nvPicPr>
        <p:blipFill>
          <a:blip r:embed="rId5"/>
          <a:stretch>
            <a:fillRect/>
          </a:stretch>
        </p:blipFill>
        <p:spPr>
          <a:xfrm>
            <a:off x="3058795" y="3310890"/>
            <a:ext cx="2392680" cy="882650"/>
          </a:xfrm>
          <a:prstGeom prst="rect">
            <a:avLst/>
          </a:prstGeom>
        </p:spPr>
      </p:pic>
      <p:pic>
        <p:nvPicPr>
          <p:cNvPr id="15" name="图片 14" descr="9bb41dd14076bbaac03ac3009e1c47d"/>
          <p:cNvPicPr>
            <a:picLocks noChangeAspect="1"/>
          </p:cNvPicPr>
          <p:nvPr/>
        </p:nvPicPr>
        <p:blipFill>
          <a:blip r:embed="rId6"/>
          <a:stretch>
            <a:fillRect/>
          </a:stretch>
        </p:blipFill>
        <p:spPr>
          <a:xfrm>
            <a:off x="2940685" y="4579620"/>
            <a:ext cx="2628265" cy="763905"/>
          </a:xfrm>
          <a:prstGeom prst="rect">
            <a:avLst/>
          </a:prstGeom>
        </p:spPr>
      </p:pic>
      <p:sp>
        <p:nvSpPr>
          <p:cNvPr id="16" name="文本框 15"/>
          <p:cNvSpPr txBox="1"/>
          <p:nvPr/>
        </p:nvSpPr>
        <p:spPr>
          <a:xfrm>
            <a:off x="502285" y="2334895"/>
            <a:ext cx="8243570" cy="975995"/>
          </a:xfrm>
          <a:prstGeom prst="rect">
            <a:avLst/>
          </a:prstGeom>
          <a:noFill/>
        </p:spPr>
        <p:txBody>
          <a:bodyPr wrap="square" rtlCol="0" anchor="t">
            <a:spAutoFit/>
          </a:bodyPr>
          <a:p>
            <a:pPr>
              <a:lnSpc>
                <a:spcPct val="120000"/>
              </a:lnSpc>
            </a:pPr>
            <a:r>
              <a:rPr lang="zh-CN" altLang="en-US" sz="1600">
                <a:latin typeface="+mj-ea"/>
                <a:ea typeface="+mj-ea"/>
                <a:cs typeface="+mj-ea"/>
              </a:rPr>
              <a:t>其中 </a:t>
            </a:r>
            <a:r>
              <a:rPr lang="en-US" altLang="zh-CN" sz="1600">
                <a:latin typeface="+mj-ea"/>
                <a:ea typeface="+mj-ea"/>
                <a:cs typeface="+mj-ea"/>
              </a:rPr>
              <a:t>B </a:t>
            </a:r>
            <a:r>
              <a:rPr lang="zh-CN" altLang="en-US" sz="1600">
                <a:latin typeface="+mj-ea"/>
                <a:ea typeface="+mj-ea"/>
                <a:cs typeface="+mj-ea"/>
              </a:rPr>
              <a:t>为体晶体的杨氏模量（连续性</a:t>
            </a:r>
            <a:r>
              <a:rPr lang="zh-CN" altLang="en-US" sz="1600">
                <a:latin typeface="+mj-ea"/>
                <a:ea typeface="+mj-ea"/>
                <a:cs typeface="+mj-ea"/>
              </a:rPr>
              <a:t>近似</a:t>
            </a:r>
            <a:r>
              <a:rPr lang="zh-CN" altLang="en-US" sz="1600">
                <a:latin typeface="+mj-ea"/>
                <a:ea typeface="+mj-ea"/>
                <a:cs typeface="+mj-ea"/>
              </a:rPr>
              <a:t>）</a:t>
            </a:r>
            <a:endParaRPr lang="zh-CN" altLang="en-US" sz="1600">
              <a:latin typeface="+mj-ea"/>
              <a:ea typeface="+mj-ea"/>
              <a:cs typeface="+mj-ea"/>
            </a:endParaRPr>
          </a:p>
          <a:p>
            <a:pPr>
              <a:lnSpc>
                <a:spcPct val="120000"/>
              </a:lnSpc>
            </a:pPr>
            <a:endParaRPr lang="zh-CN" altLang="en-US" sz="1600">
              <a:latin typeface="+mj-ea"/>
              <a:ea typeface="+mj-ea"/>
              <a:cs typeface="+mj-ea"/>
            </a:endParaRPr>
          </a:p>
          <a:p>
            <a:pPr>
              <a:lnSpc>
                <a:spcPct val="120000"/>
              </a:lnSpc>
            </a:pPr>
            <a:r>
              <a:rPr lang="zh-CN" altLang="en-US" sz="1600">
                <a:latin typeface="+mj-ea"/>
                <a:ea typeface="+mj-ea"/>
                <a:cs typeface="+mj-ea"/>
              </a:rPr>
              <a:t>记 </a:t>
            </a:r>
            <a:r>
              <a:rPr lang="en-US" altLang="zh-CN" sz="1600">
                <a:latin typeface="+mj-ea"/>
                <a:ea typeface="+mj-ea"/>
                <a:cs typeface="+mj-ea"/>
              </a:rPr>
              <a:t>Ω</a:t>
            </a:r>
            <a:r>
              <a:rPr lang="en-US" altLang="zh-CN" sz="1600" baseline="-25000">
                <a:latin typeface="+mj-ea"/>
                <a:ea typeface="+mj-ea"/>
                <a:cs typeface="+mj-ea"/>
              </a:rPr>
              <a:t>P </a:t>
            </a:r>
            <a:r>
              <a:rPr lang="zh-CN" altLang="en-US" sz="1600">
                <a:latin typeface="+mj-ea"/>
                <a:ea typeface="+mj-ea"/>
                <a:cs typeface="+mj-ea"/>
              </a:rPr>
              <a:t>为体积变化量，则由于压力而引起的自由能变：</a:t>
            </a:r>
            <a:endParaRPr lang="zh-CN" altLang="en-US" sz="1600">
              <a:latin typeface="+mj-ea"/>
              <a:ea typeface="+mj-ea"/>
              <a:cs typeface="+mj-ea"/>
            </a:endParaRPr>
          </a:p>
        </p:txBody>
      </p:sp>
      <p:sp>
        <p:nvSpPr>
          <p:cNvPr id="17" name="文本框 16"/>
          <p:cNvSpPr txBox="1"/>
          <p:nvPr/>
        </p:nvSpPr>
        <p:spPr>
          <a:xfrm>
            <a:off x="502285" y="4193540"/>
            <a:ext cx="8243570" cy="386080"/>
          </a:xfrm>
          <a:prstGeom prst="rect">
            <a:avLst/>
          </a:prstGeom>
          <a:noFill/>
        </p:spPr>
        <p:txBody>
          <a:bodyPr wrap="square" rtlCol="0" anchor="t">
            <a:spAutoFit/>
          </a:bodyPr>
          <a:p>
            <a:pPr>
              <a:lnSpc>
                <a:spcPct val="120000"/>
              </a:lnSpc>
            </a:pPr>
            <a:r>
              <a:rPr lang="zh-CN" altLang="en-US" sz="1600">
                <a:latin typeface="+mj-ea"/>
                <a:ea typeface="+mj-ea"/>
                <a:cs typeface="+mj-ea"/>
              </a:rPr>
              <a:t>积分可得：</a:t>
            </a:r>
            <a:endParaRPr lang="zh-CN" altLang="en-US" sz="1600">
              <a:latin typeface="+mj-ea"/>
              <a:ea typeface="+mj-ea"/>
              <a:cs typeface="+mj-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1</a:t>
            </a:r>
            <a:r>
              <a:rPr sz="3200" b="1" spc="-50" dirty="0">
                <a:latin typeface="Arial" panose="020B0604020202020204"/>
                <a:cs typeface="Arial" panose="020B0604020202020204"/>
              </a:rPr>
              <a:t> </a:t>
            </a:r>
            <a:r>
              <a:rPr lang="zh-CN" altLang="en-US" sz="3200" b="1" spc="-50" dirty="0">
                <a:latin typeface="Arial" panose="020B0604020202020204"/>
                <a:cs typeface="Arial" panose="020B0604020202020204"/>
              </a:rPr>
              <a:t>建模与</a:t>
            </a:r>
            <a:r>
              <a:rPr lang="zh-CN" altLang="en-US" sz="3200" b="1" spc="-50" dirty="0">
                <a:sym typeface="+mn-ea"/>
              </a:rPr>
              <a:t>分子动力学模拟</a:t>
            </a:r>
            <a:endParaRPr lang="zh-CN" altLang="en-US" sz="3200" b="1" spc="-50" dirty="0">
              <a:sym typeface="+mn-ea"/>
            </a:endParaRPr>
          </a:p>
        </p:txBody>
      </p:sp>
      <p:sp>
        <p:nvSpPr>
          <p:cNvPr id="7" name="矩形 6"/>
          <p:cNvSpPr/>
          <p:nvPr/>
        </p:nvSpPr>
        <p:spPr>
          <a:xfrm>
            <a:off x="304800" y="1248815"/>
            <a:ext cx="8153400" cy="1198880"/>
          </a:xfrm>
          <a:prstGeom prst="rect">
            <a:avLst/>
          </a:prstGeom>
        </p:spPr>
        <p:txBody>
          <a:bodyPr wrap="square">
            <a:spAutoFit/>
          </a:bodyPr>
          <a:lstStyle/>
          <a:p>
            <a:pPr marL="342900" indent="-342900">
              <a:buFont typeface="+mj-lt"/>
              <a:buAutoNum type="arabicPeriod"/>
            </a:pPr>
            <a:r>
              <a:rPr lang="zh-CN" altLang="en-US" dirty="0">
                <a:latin typeface="FZDaHei-B02S" panose="02000000000000000000" charset="-122"/>
                <a:ea typeface="FZDaHei-B02S" panose="02000000000000000000" charset="-122"/>
                <a:cs typeface="FZDaHei-B02S" panose="02000000000000000000" charset="-122"/>
              </a:rPr>
              <a:t>分子动力学是在原子、分子水平上求解多体问题的重要的计算机模拟方法。</a:t>
            </a:r>
            <a:endParaRPr lang="zh-CN" altLang="en-US" dirty="0">
              <a:latin typeface="FZDaHei-B02S" panose="02000000000000000000" charset="-122"/>
              <a:ea typeface="FZDaHei-B02S" panose="02000000000000000000" charset="-122"/>
              <a:cs typeface="FZDaHei-B02S" panose="02000000000000000000" charset="-122"/>
            </a:endParaRPr>
          </a:p>
          <a:p>
            <a:pPr marL="342900" indent="-342900">
              <a:buFont typeface="+mj-lt"/>
              <a:buAutoNum type="arabicPeriod"/>
            </a:pPr>
            <a:r>
              <a:rPr lang="zh-CN" altLang="en-US" dirty="0">
                <a:latin typeface="FZDaHei-B02S" panose="02000000000000000000" charset="-122"/>
                <a:ea typeface="FZDaHei-B02S" panose="02000000000000000000" charset="-122"/>
                <a:cs typeface="FZDaHei-B02S" panose="02000000000000000000" charset="-122"/>
              </a:rPr>
              <a:t>通过求解所有粒子的运动方程，分子动力学方法可以用于模拟与粒子运动路     径相关的基本过程。</a:t>
            </a:r>
            <a:endParaRPr lang="en-US" altLang="zh-CN" dirty="0">
              <a:latin typeface="FZDaHei-B02S" panose="02000000000000000000" charset="-122"/>
              <a:ea typeface="FZDaHei-B02S" panose="02000000000000000000" charset="-122"/>
              <a:cs typeface="FZDaHei-B02S" panose="02000000000000000000" charset="-122"/>
            </a:endParaRPr>
          </a:p>
          <a:p>
            <a:pPr marL="342900" indent="-342900">
              <a:buFont typeface="+mj-lt"/>
              <a:buAutoNum type="arabicPeriod"/>
            </a:pPr>
            <a:r>
              <a:rPr lang="zh-CN" altLang="en-US" dirty="0">
                <a:latin typeface="FZDaHei-B02S" panose="02000000000000000000" charset="-122"/>
                <a:ea typeface="FZDaHei-B02S" panose="02000000000000000000" charset="-122"/>
                <a:cs typeface="FZDaHei-B02S" panose="02000000000000000000" charset="-122"/>
              </a:rPr>
              <a:t>在分子动力学中，粒子的运动行为是通过经典的Newton运动方程所描述。</a:t>
            </a:r>
            <a:endParaRPr lang="zh-CN" altLang="en-US" dirty="0">
              <a:latin typeface="FZDaHei-B02S" panose="02000000000000000000" charset="-122"/>
              <a:ea typeface="FZDaHei-B02S" panose="02000000000000000000" charset="-122"/>
              <a:cs typeface="FZDaHei-B02S" panose="02000000000000000000"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35" y="2743200"/>
            <a:ext cx="3175000" cy="3331210"/>
          </a:xfrm>
          <a:prstGeom prst="rect">
            <a:avLst/>
          </a:prstGeom>
        </p:spPr>
      </p:pic>
      <p:pic>
        <p:nvPicPr>
          <p:cNvPr id="16" name="H_move">
            <a:hlinkClick r:id="" action="ppaction://media"/>
          </p:cNvPr>
          <p:cNvPicPr>
            <a:picLocks noChangeAspect="1"/>
          </p:cNvPicPr>
          <p:nvPr>
            <a:videoFile r:link="rId5"/>
            <p:extLst>
              <p:ext uri="{DAA4B4D4-6D71-4841-9C94-3DE7FCFB9230}">
                <p14:media xmlns:p14="http://schemas.microsoft.com/office/powerpoint/2010/main" r:embed="rId6"/>
              </p:ext>
            </p:extLst>
          </p:nvPr>
        </p:nvPicPr>
        <p:blipFill>
          <a:blip r:embed="rId7"/>
          <a:stretch>
            <a:fillRect/>
          </a:stretch>
        </p:blipFill>
        <p:spPr>
          <a:xfrm>
            <a:off x="4231640" y="2742565"/>
            <a:ext cx="4442460" cy="3331845"/>
          </a:xfrm>
          <a:prstGeom prst="rect">
            <a:avLst/>
          </a:prstGeom>
        </p:spPr>
      </p:pic>
      <p:sp>
        <p:nvSpPr>
          <p:cNvPr id="17" name="文本框 16"/>
          <p:cNvSpPr txBox="1"/>
          <p:nvPr/>
        </p:nvSpPr>
        <p:spPr>
          <a:xfrm>
            <a:off x="400050" y="6248400"/>
            <a:ext cx="7905750" cy="368300"/>
          </a:xfrm>
          <a:prstGeom prst="rect">
            <a:avLst/>
          </a:prstGeom>
          <a:noFill/>
        </p:spPr>
        <p:txBody>
          <a:bodyPr wrap="square" rtlCol="0">
            <a:spAutoFit/>
          </a:bodyPr>
          <a:lstStyle/>
          <a:p>
            <a:r>
              <a:rPr lang="en-US" altLang="zh-CN" b="1" dirty="0"/>
              <a:t>Fig.2.1  </a:t>
            </a:r>
            <a:r>
              <a:rPr lang="en-US" altLang="zh-CN" dirty="0">
                <a:sym typeface="+mn-ea"/>
              </a:rPr>
              <a:t>α-Fe</a:t>
            </a:r>
            <a:r>
              <a:rPr lang="zh-CN" altLang="en-US" dirty="0">
                <a:sym typeface="+mn-ea"/>
              </a:rPr>
              <a:t>的</a:t>
            </a:r>
            <a:r>
              <a:rPr lang="en-US" altLang="zh-CN" dirty="0">
                <a:sym typeface="+mn-ea"/>
              </a:rPr>
              <a:t> twist Σ5(</a:t>
            </a:r>
            <a:r>
              <a:rPr lang="zh-CN" altLang="en-US" dirty="0">
                <a:sym typeface="+mn-ea"/>
              </a:rPr>
              <a:t>001</a:t>
            </a:r>
            <a:r>
              <a:rPr lang="en-US" altLang="zh-CN" dirty="0">
                <a:sym typeface="+mn-ea"/>
              </a:rPr>
              <a:t>) </a:t>
            </a:r>
            <a:r>
              <a:rPr lang="zh-CN" altLang="en-US" dirty="0">
                <a:sym typeface="+mn-ea"/>
              </a:rPr>
              <a:t>晶界（左） 以及</a:t>
            </a:r>
            <a:r>
              <a:rPr lang="en-US" altLang="zh-CN" dirty="0">
                <a:sym typeface="+mn-ea"/>
              </a:rPr>
              <a:t>H</a:t>
            </a:r>
            <a:r>
              <a:rPr lang="zh-CN" altLang="en-US" dirty="0">
                <a:sym typeface="+mn-ea"/>
              </a:rPr>
              <a:t>原子在晶体内迁移过程视频（右）</a:t>
            </a:r>
            <a:r>
              <a:rPr lang="en-US" altLang="zh-CN" dirty="0">
                <a:sym typeface="+mn-ea"/>
              </a:rPr>
              <a:t> </a:t>
            </a:r>
            <a:endParaRPr lang="zh-CN" altLang="en-US" dirty="0"/>
          </a:p>
        </p:txBody>
      </p:sp>
      <p:sp>
        <p:nvSpPr>
          <p:cNvPr id="9" name="object 9"/>
          <p:cNvSpPr txBox="1"/>
          <p:nvPr/>
        </p:nvSpPr>
        <p:spPr>
          <a:xfrm>
            <a:off x="8576945" y="6415405"/>
            <a:ext cx="424180" cy="211455"/>
          </a:xfrm>
          <a:prstGeom prst="rect">
            <a:avLst/>
          </a:prstGeom>
        </p:spPr>
        <p:txBody>
          <a:bodyPr vert="horz" wrap="square" lIns="0" tIns="0" rIns="0" bIns="0" rtlCol="0">
            <a:spAutoFit/>
          </a:bodyPr>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42418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826770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2</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氢脆机理 </a:t>
            </a:r>
            <a:r>
              <a:rPr lang="en-US" altLang="zh-CN" sz="3200" b="1" spc="-50" dirty="0">
                <a:latin typeface="Arial" panose="020B0604020202020204"/>
                <a:cs typeface="Arial" panose="020B0604020202020204"/>
              </a:rPr>
              <a:t>I——</a:t>
            </a:r>
            <a:r>
              <a:rPr lang="zh-CN" altLang="en-US" sz="3200" b="1" spc="-50" dirty="0">
                <a:latin typeface="Arial" panose="020B0604020202020204"/>
                <a:cs typeface="Arial" panose="020B0604020202020204"/>
              </a:rPr>
              <a:t>脆性氢化物</a:t>
            </a:r>
            <a:endParaRPr lang="zh-CN" altLang="en-US" sz="3200" b="1" spc="-50" dirty="0">
              <a:latin typeface="Arial" panose="020B0604020202020204"/>
              <a:cs typeface="Arial" panose="020B0604020202020204"/>
            </a:endParaRPr>
          </a:p>
        </p:txBody>
      </p:sp>
      <p:sp>
        <p:nvSpPr>
          <p:cNvPr id="17" name="文本框 16"/>
          <p:cNvSpPr txBox="1"/>
          <p:nvPr/>
        </p:nvSpPr>
        <p:spPr>
          <a:xfrm>
            <a:off x="593725" y="5426710"/>
            <a:ext cx="3829050" cy="583565"/>
          </a:xfrm>
          <a:prstGeom prst="rect">
            <a:avLst/>
          </a:prstGeom>
          <a:noFill/>
        </p:spPr>
        <p:txBody>
          <a:bodyPr wrap="square" rtlCol="0" anchor="t">
            <a:spAutoFit/>
          </a:bodyPr>
          <a:lstStyle/>
          <a:p>
            <a:r>
              <a:rPr lang="zh-CN" altLang="en-US" sz="1600" b="1"/>
              <a:t>Fig.</a:t>
            </a:r>
            <a:r>
              <a:rPr lang="en-US" altLang="zh-CN" sz="1600" b="1"/>
              <a:t>2.2</a:t>
            </a:r>
            <a:r>
              <a:rPr lang="zh-CN" altLang="en-US" sz="1600"/>
              <a:t> Hydride formation and fracture mechanism.</a:t>
            </a:r>
            <a:endParaRPr lang="zh-CN" altLang="en-US" sz="1600"/>
          </a:p>
        </p:txBody>
      </p:sp>
      <p:pic>
        <p:nvPicPr>
          <p:cNvPr id="7" name="图片 6" descr="氢化物的形成和氢致裂纹的产生"/>
          <p:cNvPicPr>
            <a:picLocks noChangeAspect="1"/>
          </p:cNvPicPr>
          <p:nvPr/>
        </p:nvPicPr>
        <p:blipFill>
          <a:blip r:embed="rId4"/>
          <a:srcRect r="54284"/>
          <a:stretch>
            <a:fillRect/>
          </a:stretch>
        </p:blipFill>
        <p:spPr>
          <a:xfrm>
            <a:off x="517525" y="1590675"/>
            <a:ext cx="1785620" cy="3677285"/>
          </a:xfrm>
          <a:prstGeom prst="rect">
            <a:avLst/>
          </a:prstGeom>
        </p:spPr>
      </p:pic>
      <p:sp>
        <p:nvSpPr>
          <p:cNvPr id="8" name="文本框 7"/>
          <p:cNvSpPr txBox="1"/>
          <p:nvPr/>
        </p:nvSpPr>
        <p:spPr>
          <a:xfrm>
            <a:off x="4979670" y="2026920"/>
            <a:ext cx="3766185" cy="2748280"/>
          </a:xfrm>
          <a:prstGeom prst="rect">
            <a:avLst/>
          </a:prstGeom>
          <a:noFill/>
        </p:spPr>
        <p:txBody>
          <a:bodyPr wrap="square" rtlCol="0" anchor="t">
            <a:spAutoFit/>
          </a:bodyPr>
          <a:lstStyle/>
          <a:p>
            <a:pPr>
              <a:lnSpc>
                <a:spcPct val="120000"/>
              </a:lnSpc>
            </a:pPr>
            <a:r>
              <a:rPr lang="zh-CN" altLang="en-US">
                <a:latin typeface="FZDaHei-B02S" panose="02000000000000000000" charset="-122"/>
                <a:ea typeface="FZDaHei-B02S" panose="02000000000000000000" charset="-122"/>
                <a:cs typeface="FZDaHei-B02S" panose="02000000000000000000" charset="-122"/>
              </a:rPr>
              <a:t>脆性氢化物的破坏机理：</a:t>
            </a:r>
            <a:r>
              <a:rPr lang="zh-CN" altLang="en-US">
                <a:latin typeface="FZDaHei-B02S" panose="02000000000000000000" charset="-122"/>
                <a:ea typeface="FZDaHei-B02S" panose="02000000000000000000" charset="-122"/>
                <a:cs typeface="FZDaHei-B02S" panose="02000000000000000000" charset="-122"/>
                <a:sym typeface="+mn-ea"/>
              </a:rPr>
              <a:t>氢向具有高静水应力的区域的聚集，</a:t>
            </a:r>
            <a:r>
              <a:rPr lang="zh-CN" altLang="en-US">
                <a:latin typeface="FZDaHei-B02S" panose="02000000000000000000" charset="-122"/>
                <a:ea typeface="FZDaHei-B02S" panose="02000000000000000000" charset="-122"/>
                <a:cs typeface="FZDaHei-B02S" panose="02000000000000000000" charset="-122"/>
              </a:rPr>
              <a:t>在裂纹尖端形成氢化物，并在金属氢化物界面处产生了裂纹的扩展</a:t>
            </a:r>
            <a:endParaRPr lang="zh-CN" altLang="en-US">
              <a:latin typeface="FZDaHei-B02S" panose="02000000000000000000" charset="-122"/>
              <a:ea typeface="FZDaHei-B02S" panose="02000000000000000000" charset="-122"/>
              <a:cs typeface="FZDaHei-B02S" panose="02000000000000000000" charset="-122"/>
            </a:endParaRPr>
          </a:p>
          <a:p>
            <a:pPr>
              <a:lnSpc>
                <a:spcPct val="120000"/>
              </a:lnSpc>
            </a:pPr>
            <a:endParaRPr lang="zh-CN" altLang="en-US">
              <a:latin typeface="FZDaHei-B02S" panose="02000000000000000000" charset="-122"/>
              <a:ea typeface="FZDaHei-B02S" panose="02000000000000000000" charset="-122"/>
              <a:cs typeface="FZDaHei-B02S" panose="02000000000000000000" charset="-122"/>
            </a:endParaRPr>
          </a:p>
          <a:p>
            <a:pPr>
              <a:lnSpc>
                <a:spcPct val="120000"/>
              </a:lnSpc>
            </a:pPr>
            <a:r>
              <a:rPr lang="zh-CN" altLang="en-US">
                <a:latin typeface="FZDaHei-B02S" panose="02000000000000000000" charset="-122"/>
                <a:ea typeface="FZDaHei-B02S" panose="02000000000000000000" charset="-122"/>
                <a:cs typeface="FZDaHei-B02S" panose="02000000000000000000" charset="-122"/>
              </a:rPr>
              <a:t>氢化物形成机理要求氢化物相稳定，HE接受氢化物机理的主要材料是V，Zr，Nb，Ta和Ti</a:t>
            </a:r>
            <a:endParaRPr lang="zh-CN" altLang="en-US">
              <a:latin typeface="FZDaHei-B02S" panose="02000000000000000000" charset="-122"/>
              <a:ea typeface="FZDaHei-B02S" panose="02000000000000000000" charset="-122"/>
              <a:cs typeface="FZDaHei-B02S" panose="02000000000000000000" charset="-122"/>
            </a:endParaRPr>
          </a:p>
        </p:txBody>
      </p:sp>
      <p:pic>
        <p:nvPicPr>
          <p:cNvPr id="11" name="图片 10" descr="氢化物的形成和氢致裂纹的产生"/>
          <p:cNvPicPr>
            <a:picLocks noChangeAspect="1"/>
          </p:cNvPicPr>
          <p:nvPr/>
        </p:nvPicPr>
        <p:blipFill>
          <a:blip r:embed="rId4"/>
          <a:srcRect l="54772"/>
          <a:stretch>
            <a:fillRect/>
          </a:stretch>
        </p:blipFill>
        <p:spPr>
          <a:xfrm>
            <a:off x="2656840" y="1590675"/>
            <a:ext cx="1766570" cy="36772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276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630745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2</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氢脆机理 </a:t>
            </a:r>
            <a:r>
              <a:rPr lang="en-US" altLang="zh-CN" sz="3200" b="1" spc="-50" dirty="0">
                <a:latin typeface="Arial" panose="020B0604020202020204"/>
                <a:cs typeface="Arial" panose="020B0604020202020204"/>
              </a:rPr>
              <a:t>II——HEDE(</a:t>
            </a:r>
            <a:r>
              <a:rPr lang="zh-CN" altLang="en-US" sz="3200" b="1" spc="-50" dirty="0">
                <a:latin typeface="Arial" panose="020B0604020202020204"/>
                <a:cs typeface="Arial" panose="020B0604020202020204"/>
              </a:rPr>
              <a:t>本研究</a:t>
            </a:r>
            <a:r>
              <a:rPr lang="en-US" altLang="zh-CN" sz="3200" b="1" spc="-50" dirty="0">
                <a:latin typeface="Arial" panose="020B0604020202020204"/>
                <a:cs typeface="Arial" panose="020B0604020202020204"/>
              </a:rPr>
              <a:t>)</a:t>
            </a:r>
            <a:endParaRPr lang="en-US" altLang="zh-CN" sz="3200" b="1" spc="-50" dirty="0">
              <a:latin typeface="Arial" panose="020B0604020202020204"/>
              <a:cs typeface="Arial" panose="020B0604020202020204"/>
            </a:endParaRPr>
          </a:p>
        </p:txBody>
      </p:sp>
      <p:sp>
        <p:nvSpPr>
          <p:cNvPr id="17" name="文本框 16"/>
          <p:cNvSpPr txBox="1"/>
          <p:nvPr/>
        </p:nvSpPr>
        <p:spPr>
          <a:xfrm>
            <a:off x="400050" y="5575300"/>
            <a:ext cx="5812155" cy="337185"/>
          </a:xfrm>
          <a:prstGeom prst="rect">
            <a:avLst/>
          </a:prstGeom>
          <a:noFill/>
        </p:spPr>
        <p:txBody>
          <a:bodyPr wrap="square" rtlCol="0" anchor="t">
            <a:spAutoFit/>
          </a:bodyPr>
          <a:lstStyle/>
          <a:p>
            <a:r>
              <a:rPr lang="zh-CN" altLang="en-US" sz="1600" b="1"/>
              <a:t>Fig.</a:t>
            </a:r>
            <a:r>
              <a:rPr lang="en-US" altLang="zh-CN" sz="1600" b="1"/>
              <a:t>2.3</a:t>
            </a:r>
            <a:r>
              <a:rPr lang="zh-CN" altLang="en-US" sz="1600"/>
              <a:t> </a:t>
            </a:r>
            <a:r>
              <a:rPr lang="zh-CN" altLang="en-US" sz="1600">
                <a:sym typeface="+mn-ea"/>
              </a:rPr>
              <a:t>Hydrogen-enhanced decohesion embrittlement mechanism.</a:t>
            </a:r>
            <a:endParaRPr lang="zh-CN" altLang="en-US" sz="1600">
              <a:sym typeface="+mn-ea"/>
            </a:endParaRPr>
          </a:p>
        </p:txBody>
      </p:sp>
      <p:pic>
        <p:nvPicPr>
          <p:cNvPr id="7" name="图片 6" descr="Hydrogen-enhanced decohesion embrittlement mechanism."/>
          <p:cNvPicPr>
            <a:picLocks noChangeAspect="1"/>
          </p:cNvPicPr>
          <p:nvPr/>
        </p:nvPicPr>
        <p:blipFill>
          <a:blip r:embed="rId4"/>
          <a:stretch>
            <a:fillRect/>
          </a:stretch>
        </p:blipFill>
        <p:spPr>
          <a:xfrm>
            <a:off x="323850" y="2509520"/>
            <a:ext cx="5811520" cy="3065780"/>
          </a:xfrm>
          <a:prstGeom prst="rect">
            <a:avLst/>
          </a:prstGeom>
        </p:spPr>
      </p:pic>
      <p:sp>
        <p:nvSpPr>
          <p:cNvPr id="8" name="文本框 7"/>
          <p:cNvSpPr txBox="1"/>
          <p:nvPr/>
        </p:nvSpPr>
        <p:spPr>
          <a:xfrm>
            <a:off x="478790" y="1288415"/>
            <a:ext cx="8075295" cy="1004570"/>
          </a:xfrm>
          <a:prstGeom prst="rect">
            <a:avLst/>
          </a:prstGeom>
          <a:noFill/>
        </p:spPr>
        <p:txBody>
          <a:bodyPr wrap="square" rtlCol="0" anchor="t">
            <a:spAutoFit/>
          </a:bodyPr>
          <a:lstStyle/>
          <a:p>
            <a:pPr>
              <a:lnSpc>
                <a:spcPct val="110000"/>
              </a:lnSpc>
            </a:pPr>
            <a:r>
              <a:rPr lang="en-US" altLang="zh-CN" b="1" spc="-50" dirty="0">
                <a:latin typeface="FZDaHei-B02S" panose="02000000000000000000" charset="-122"/>
                <a:ea typeface="FZDaHei-B02S" panose="02000000000000000000" charset="-122"/>
                <a:cs typeface="FZDaHei-B02S" panose="02000000000000000000" charset="-122"/>
                <a:sym typeface="+mn-ea"/>
              </a:rPr>
              <a:t>HEDE</a:t>
            </a:r>
            <a:r>
              <a:rPr lang="zh-CN" altLang="en-US" b="1" spc="-50" dirty="0">
                <a:latin typeface="FZDaHei-B02S" panose="02000000000000000000" charset="-122"/>
                <a:ea typeface="FZDaHei-B02S" panose="02000000000000000000" charset="-122"/>
                <a:cs typeface="FZDaHei-B02S" panose="02000000000000000000" charset="-122"/>
                <a:sym typeface="+mn-ea"/>
              </a:rPr>
              <a:t>（Hydrogen-enhanced decohesion embrittlement mechanism），氢致弱键理论，</a:t>
            </a:r>
            <a:r>
              <a:rPr lang="zh-CN" altLang="en-US">
                <a:latin typeface="FZDaHei-B02S" panose="02000000000000000000" charset="-122"/>
                <a:ea typeface="FZDaHei-B02S" panose="02000000000000000000" charset="-122"/>
                <a:cs typeface="FZDaHei-B02S" panose="02000000000000000000" charset="-122"/>
                <a:sym typeface="+mn-ea"/>
              </a:rPr>
              <a:t>由于氢的作用，金属原子的内聚键强度降低。使得材料在张力载荷下产生弱点，并导致脆性裂纹扩展。</a:t>
            </a:r>
            <a:endParaRPr lang="zh-CN" altLang="en-US">
              <a:latin typeface="FZDaHei-B02S" panose="02000000000000000000" charset="-122"/>
              <a:ea typeface="FZDaHei-B02S" panose="02000000000000000000" charset="-122"/>
              <a:cs typeface="FZDaHei-B02S" panose="02000000000000000000" charset="-122"/>
            </a:endParaRPr>
          </a:p>
        </p:txBody>
      </p:sp>
      <p:grpSp>
        <p:nvGrpSpPr>
          <p:cNvPr id="19" name="组合 18"/>
          <p:cNvGrpSpPr/>
          <p:nvPr/>
        </p:nvGrpSpPr>
        <p:grpSpPr>
          <a:xfrm>
            <a:off x="6785610" y="2797175"/>
            <a:ext cx="1864360" cy="2872740"/>
            <a:chOff x="10686" y="4405"/>
            <a:chExt cx="2936" cy="4524"/>
          </a:xfrm>
        </p:grpSpPr>
        <p:grpSp>
          <p:nvGrpSpPr>
            <p:cNvPr id="15" name="组合 14"/>
            <p:cNvGrpSpPr/>
            <p:nvPr/>
          </p:nvGrpSpPr>
          <p:grpSpPr>
            <a:xfrm>
              <a:off x="10686" y="4405"/>
              <a:ext cx="2524" cy="4525"/>
              <a:chOff x="10946" y="4545"/>
              <a:chExt cx="2524" cy="4525"/>
            </a:xfrm>
          </p:grpSpPr>
          <p:pic>
            <p:nvPicPr>
              <p:cNvPr id="12" name="图片 11" descr="铁"/>
              <p:cNvPicPr>
                <a:picLocks noChangeAspect="1"/>
              </p:cNvPicPr>
              <p:nvPr/>
            </p:nvPicPr>
            <p:blipFill>
              <a:blip r:embed="rId5"/>
              <a:stretch>
                <a:fillRect/>
              </a:stretch>
            </p:blipFill>
            <p:spPr>
              <a:xfrm>
                <a:off x="10946" y="6546"/>
                <a:ext cx="2524" cy="2524"/>
              </a:xfrm>
              <a:prstGeom prst="rect">
                <a:avLst/>
              </a:prstGeom>
            </p:spPr>
          </p:pic>
          <p:pic>
            <p:nvPicPr>
              <p:cNvPr id="13" name="图片 12" descr="氢原子"/>
              <p:cNvPicPr>
                <a:picLocks noChangeAspect="1"/>
              </p:cNvPicPr>
              <p:nvPr/>
            </p:nvPicPr>
            <p:blipFill>
              <a:blip r:embed="rId6"/>
              <a:stretch>
                <a:fillRect/>
              </a:stretch>
            </p:blipFill>
            <p:spPr>
              <a:xfrm>
                <a:off x="11527" y="4545"/>
                <a:ext cx="1363" cy="1363"/>
              </a:xfrm>
              <a:prstGeom prst="rect">
                <a:avLst/>
              </a:prstGeom>
            </p:spPr>
          </p:pic>
          <p:cxnSp>
            <p:nvCxnSpPr>
              <p:cNvPr id="14" name="直接箭头连接符 13"/>
              <p:cNvCxnSpPr>
                <a:stCxn id="13" idx="2"/>
                <a:endCxn id="12" idx="0"/>
              </p:cNvCxnSpPr>
              <p:nvPr/>
            </p:nvCxnSpPr>
            <p:spPr>
              <a:xfrm flipH="1">
                <a:off x="12208" y="5908"/>
                <a:ext cx="1" cy="63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grpSp>
        <p:sp>
          <p:nvSpPr>
            <p:cNvPr id="16" name="文本框 15"/>
            <p:cNvSpPr txBox="1"/>
            <p:nvPr/>
          </p:nvSpPr>
          <p:spPr>
            <a:xfrm>
              <a:off x="12437" y="4821"/>
              <a:ext cx="653" cy="531"/>
            </a:xfrm>
            <a:prstGeom prst="rect">
              <a:avLst/>
            </a:prstGeom>
            <a:noFill/>
          </p:spPr>
          <p:txBody>
            <a:bodyPr wrap="square" rtlCol="0" anchor="t">
              <a:spAutoFit/>
            </a:bodyPr>
            <a:lstStyle/>
            <a:p>
              <a:r>
                <a:rPr lang="en-US" sz="1600"/>
                <a:t>1s</a:t>
              </a:r>
              <a:endParaRPr lang="en-US" sz="1600">
                <a:sym typeface="+mn-ea"/>
              </a:endParaRPr>
            </a:p>
          </p:txBody>
        </p:sp>
        <p:sp>
          <p:nvSpPr>
            <p:cNvPr id="18" name="文本框 17"/>
            <p:cNvSpPr txBox="1"/>
            <p:nvPr/>
          </p:nvSpPr>
          <p:spPr>
            <a:xfrm>
              <a:off x="12970" y="7403"/>
              <a:ext cx="653" cy="531"/>
            </a:xfrm>
            <a:prstGeom prst="rect">
              <a:avLst/>
            </a:prstGeom>
            <a:noFill/>
          </p:spPr>
          <p:txBody>
            <a:bodyPr wrap="square" rtlCol="0" anchor="t">
              <a:spAutoFit/>
            </a:bodyPr>
            <a:lstStyle/>
            <a:p>
              <a:r>
                <a:rPr lang="en-US" sz="1600"/>
                <a:t>3d</a:t>
              </a:r>
              <a:endParaRPr lang="en-US" sz="1600">
                <a:sym typeface="+mn-e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9497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32447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2</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氢脆机理 </a:t>
            </a:r>
            <a:r>
              <a:rPr lang="en-US" altLang="zh-CN" sz="3200" b="1" spc="-50" dirty="0">
                <a:latin typeface="Arial" panose="020B0604020202020204"/>
                <a:cs typeface="Arial" panose="020B0604020202020204"/>
              </a:rPr>
              <a:t>III——HELP</a:t>
            </a:r>
            <a:endParaRPr lang="en-US" altLang="zh-CN" sz="3200" b="1" spc="-50" dirty="0">
              <a:latin typeface="Arial" panose="020B0604020202020204"/>
              <a:cs typeface="Arial" panose="020B0604020202020204"/>
            </a:endParaRPr>
          </a:p>
        </p:txBody>
      </p:sp>
      <p:sp>
        <p:nvSpPr>
          <p:cNvPr id="17" name="文本框 16"/>
          <p:cNvSpPr txBox="1"/>
          <p:nvPr/>
        </p:nvSpPr>
        <p:spPr>
          <a:xfrm>
            <a:off x="4674235" y="5346700"/>
            <a:ext cx="4571365" cy="583565"/>
          </a:xfrm>
          <a:prstGeom prst="rect">
            <a:avLst/>
          </a:prstGeom>
          <a:noFill/>
        </p:spPr>
        <p:txBody>
          <a:bodyPr wrap="square" rtlCol="0" anchor="t">
            <a:spAutoFit/>
          </a:bodyPr>
          <a:lstStyle/>
          <a:p>
            <a:pPr algn="l"/>
            <a:r>
              <a:rPr lang="zh-CN" altLang="en-US" sz="1600" b="1"/>
              <a:t>Fig.</a:t>
            </a:r>
            <a:r>
              <a:rPr lang="en-US" altLang="zh-CN" sz="1600" b="1"/>
              <a:t>2.5</a:t>
            </a:r>
            <a:r>
              <a:rPr lang="zh-CN" altLang="en-US" sz="1600"/>
              <a:t> </a:t>
            </a:r>
            <a:r>
              <a:rPr lang="zh-CN" altLang="en-US" sz="1600">
                <a:sym typeface="+mn-ea"/>
              </a:rPr>
              <a:t>Hydrogen-enhanced local plasticity caused by dislocation movement due to hydrogen diffusion.</a:t>
            </a:r>
            <a:endParaRPr lang="zh-CN" altLang="en-US" sz="1600">
              <a:sym typeface="+mn-ea"/>
            </a:endParaRPr>
          </a:p>
        </p:txBody>
      </p:sp>
      <p:sp>
        <p:nvSpPr>
          <p:cNvPr id="8" name="文本框 7"/>
          <p:cNvSpPr txBox="1"/>
          <p:nvPr/>
        </p:nvSpPr>
        <p:spPr>
          <a:xfrm>
            <a:off x="478790" y="1212215"/>
            <a:ext cx="8075295" cy="1004570"/>
          </a:xfrm>
          <a:prstGeom prst="rect">
            <a:avLst/>
          </a:prstGeom>
          <a:noFill/>
        </p:spPr>
        <p:txBody>
          <a:bodyPr wrap="square" rtlCol="0" anchor="t">
            <a:spAutoFit/>
          </a:bodyPr>
          <a:lstStyle/>
          <a:p>
            <a:pPr>
              <a:lnSpc>
                <a:spcPct val="110000"/>
              </a:lnSpc>
            </a:pPr>
            <a:r>
              <a:rPr lang="en-US" altLang="zh-CN" b="1" spc="-50" dirty="0">
                <a:latin typeface="FZDaHei-B02S" panose="02000000000000000000" charset="-122"/>
                <a:ea typeface="FZDaHei-B02S" panose="02000000000000000000" charset="-122"/>
                <a:cs typeface="FZDaHei-B02S" panose="02000000000000000000" charset="-122"/>
                <a:sym typeface="+mn-ea"/>
              </a:rPr>
              <a:t>HELP</a:t>
            </a:r>
            <a:r>
              <a:rPr lang="zh-CN" altLang="en-US" b="1" spc="-50" dirty="0">
                <a:latin typeface="FZDaHei-B02S" panose="02000000000000000000" charset="-122"/>
                <a:ea typeface="FZDaHei-B02S" panose="02000000000000000000" charset="-122"/>
                <a:cs typeface="FZDaHei-B02S" panose="02000000000000000000" charset="-122"/>
                <a:sym typeface="+mn-ea"/>
              </a:rPr>
              <a:t>（Hydrogen-enhanced local plasticity mechanism），氢致局部塑性变形理论，</a:t>
            </a:r>
            <a:r>
              <a:rPr lang="zh-CN" altLang="en-US">
                <a:latin typeface="FZDaHei-B02S" panose="02000000000000000000" charset="-122"/>
                <a:ea typeface="FZDaHei-B02S" panose="02000000000000000000" charset="-122"/>
                <a:cs typeface="FZDaHei-B02S" panose="02000000000000000000" charset="-122"/>
                <a:sym typeface="+mn-ea"/>
              </a:rPr>
              <a:t>溶质氢的存在提高了位错的移动性（图</a:t>
            </a:r>
            <a:r>
              <a:rPr lang="en-US" altLang="zh-CN">
                <a:latin typeface="FZDaHei-B02S" panose="02000000000000000000" charset="-122"/>
                <a:ea typeface="FZDaHei-B02S" panose="02000000000000000000" charset="-122"/>
                <a:cs typeface="FZDaHei-B02S" panose="02000000000000000000" charset="-122"/>
                <a:sym typeface="+mn-ea"/>
              </a:rPr>
              <a:t>2.3</a:t>
            </a:r>
            <a:r>
              <a:rPr lang="zh-CN" altLang="en-US">
                <a:latin typeface="FZDaHei-B02S" panose="02000000000000000000" charset="-122"/>
                <a:ea typeface="FZDaHei-B02S" panose="02000000000000000000" charset="-122"/>
                <a:cs typeface="FZDaHei-B02S" panose="02000000000000000000" charset="-122"/>
                <a:sym typeface="+mn-ea"/>
              </a:rPr>
              <a:t>），</a:t>
            </a:r>
            <a:r>
              <a:rPr>
                <a:latin typeface="FZDaHei-B02S" panose="02000000000000000000" charset="-122"/>
                <a:ea typeface="FZDaHei-B02S" panose="02000000000000000000" charset="-122"/>
                <a:cs typeface="FZDaHei-B02S" panose="02000000000000000000" charset="-122"/>
                <a:sym typeface="+mn-ea"/>
              </a:rPr>
              <a:t>而H聚集在裂纹尖端，因此在裂纹尖端会形成一个局部的塑性变形区域。</a:t>
            </a:r>
            <a:r>
              <a:rPr lang="zh-CN">
                <a:latin typeface="FZDaHei-B02S" panose="02000000000000000000" charset="-122"/>
                <a:ea typeface="FZDaHei-B02S" panose="02000000000000000000" charset="-122"/>
                <a:cs typeface="FZDaHei-B02S" panose="02000000000000000000" charset="-122"/>
                <a:sym typeface="+mn-ea"/>
              </a:rPr>
              <a:t>（图</a:t>
            </a:r>
            <a:r>
              <a:rPr lang="en-US" altLang="zh-CN">
                <a:latin typeface="FZDaHei-B02S" panose="02000000000000000000" charset="-122"/>
                <a:ea typeface="FZDaHei-B02S" panose="02000000000000000000" charset="-122"/>
                <a:cs typeface="FZDaHei-B02S" panose="02000000000000000000" charset="-122"/>
                <a:sym typeface="+mn-ea"/>
              </a:rPr>
              <a:t>2.4</a:t>
            </a:r>
            <a:r>
              <a:rPr lang="zh-CN">
                <a:latin typeface="FZDaHei-B02S" panose="02000000000000000000" charset="-122"/>
                <a:ea typeface="FZDaHei-B02S" panose="02000000000000000000" charset="-122"/>
                <a:cs typeface="FZDaHei-B02S" panose="02000000000000000000" charset="-122"/>
                <a:sym typeface="+mn-ea"/>
              </a:rPr>
              <a:t>）</a:t>
            </a:r>
            <a:endParaRPr lang="zh-CN">
              <a:latin typeface="FZDaHei-B02S" panose="02000000000000000000" charset="-122"/>
              <a:ea typeface="FZDaHei-B02S" panose="02000000000000000000" charset="-122"/>
              <a:cs typeface="FZDaHei-B02S" panose="02000000000000000000" charset="-122"/>
              <a:sym typeface="+mn-ea"/>
            </a:endParaRPr>
          </a:p>
        </p:txBody>
      </p:sp>
      <p:pic>
        <p:nvPicPr>
          <p:cNvPr id="11" name="图片 10" descr="HELP"/>
          <p:cNvPicPr>
            <a:picLocks noChangeAspect="1"/>
          </p:cNvPicPr>
          <p:nvPr/>
        </p:nvPicPr>
        <p:blipFill>
          <a:blip r:embed="rId4"/>
          <a:stretch>
            <a:fillRect/>
          </a:stretch>
        </p:blipFill>
        <p:spPr>
          <a:xfrm>
            <a:off x="4598035" y="2230755"/>
            <a:ext cx="4281805" cy="2887345"/>
          </a:xfrm>
          <a:prstGeom prst="rect">
            <a:avLst/>
          </a:prstGeom>
        </p:spPr>
      </p:pic>
      <p:sp>
        <p:nvSpPr>
          <p:cNvPr id="21" name="文本框 20"/>
          <p:cNvSpPr txBox="1"/>
          <p:nvPr/>
        </p:nvSpPr>
        <p:spPr>
          <a:xfrm>
            <a:off x="240665" y="5346700"/>
            <a:ext cx="4117340" cy="829945"/>
          </a:xfrm>
          <a:prstGeom prst="rect">
            <a:avLst/>
          </a:prstGeom>
          <a:noFill/>
        </p:spPr>
        <p:txBody>
          <a:bodyPr wrap="square" rtlCol="0" anchor="t">
            <a:spAutoFit/>
          </a:bodyPr>
          <a:lstStyle/>
          <a:p>
            <a:pPr algn="l"/>
            <a:r>
              <a:rPr lang="zh-CN" altLang="en-US" sz="1600" b="1"/>
              <a:t>Fig.</a:t>
            </a:r>
            <a:r>
              <a:rPr lang="en-US" altLang="zh-CN" sz="1600" b="1"/>
              <a:t>2.4</a:t>
            </a:r>
            <a:r>
              <a:rPr lang="zh-CN" altLang="en-US" sz="1600"/>
              <a:t> </a:t>
            </a:r>
            <a:r>
              <a:rPr lang="zh-CN" altLang="en-US" sz="1600">
                <a:sym typeface="+mn-ea"/>
              </a:rPr>
              <a:t>Schematic </a:t>
            </a:r>
            <a:r>
              <a:rPr lang="en-US" altLang="zh-CN" sz="1600">
                <a:sym typeface="+mn-ea"/>
              </a:rPr>
              <a:t>of the </a:t>
            </a:r>
            <a:r>
              <a:rPr lang="zh-CN" altLang="en-US" sz="1600">
                <a:sym typeface="+mn-ea"/>
              </a:rPr>
              <a:t>coordinates of the interacting dislocations and </a:t>
            </a:r>
            <a:r>
              <a:rPr lang="en-US" altLang="zh-CN" sz="1600">
                <a:sym typeface="+mn-ea"/>
              </a:rPr>
              <a:t>the </a:t>
            </a:r>
            <a:r>
              <a:rPr lang="zh-CN" altLang="en-US" sz="1600">
                <a:sym typeface="+mn-ea"/>
              </a:rPr>
              <a:t>hydrogen atmospheres.</a:t>
            </a:r>
            <a:endParaRPr lang="zh-CN" altLang="en-US" sz="1600">
              <a:sym typeface="+mn-ea"/>
            </a:endParaRPr>
          </a:p>
        </p:txBody>
      </p:sp>
      <p:pic>
        <p:nvPicPr>
          <p:cNvPr id="22" name="图片 21" descr="H屏障"/>
          <p:cNvPicPr>
            <a:picLocks noChangeAspect="1"/>
          </p:cNvPicPr>
          <p:nvPr/>
        </p:nvPicPr>
        <p:blipFill>
          <a:blip r:embed="rId5"/>
          <a:srcRect t="1662"/>
          <a:stretch>
            <a:fillRect/>
          </a:stretch>
        </p:blipFill>
        <p:spPr>
          <a:xfrm>
            <a:off x="554990" y="2230755"/>
            <a:ext cx="3161665" cy="2908300"/>
          </a:xfrm>
          <a:prstGeom prst="rect">
            <a:avLst/>
          </a:prstGeom>
        </p:spPr>
      </p:pic>
      <p:sp>
        <p:nvSpPr>
          <p:cNvPr id="23" name="文本框 22"/>
          <p:cNvSpPr txBox="1"/>
          <p:nvPr/>
        </p:nvSpPr>
        <p:spPr>
          <a:xfrm>
            <a:off x="97790" y="6235065"/>
            <a:ext cx="4802505" cy="460375"/>
          </a:xfrm>
          <a:prstGeom prst="rect">
            <a:avLst/>
          </a:prstGeom>
          <a:noFill/>
        </p:spPr>
        <p:txBody>
          <a:bodyPr wrap="square" rtlCol="0" anchor="t">
            <a:spAutoFit/>
          </a:bodyPr>
          <a:lstStyle/>
          <a:p>
            <a:r>
              <a:rPr lang="en-US" altLang="zh-CN" sz="1200">
                <a:sym typeface="+mn-ea"/>
              </a:rPr>
              <a:t>H.K.</a:t>
            </a:r>
            <a:r>
              <a:rPr lang="zh-CN" altLang="en-US" sz="1200">
                <a:sym typeface="+mn-ea"/>
              </a:rPr>
              <a:t>Birnbaum</a:t>
            </a:r>
            <a:r>
              <a:rPr lang="en-US" altLang="zh-CN" sz="1200">
                <a:sym typeface="+mn-ea"/>
              </a:rPr>
              <a:t>,</a:t>
            </a:r>
            <a:r>
              <a:rPr lang="zh-CN" altLang="en-US" sz="1200">
                <a:sym typeface="+mn-ea"/>
              </a:rPr>
              <a:t> </a:t>
            </a:r>
            <a:r>
              <a:rPr lang="en-US" altLang="zh-CN" sz="1200">
                <a:sym typeface="+mn-ea"/>
              </a:rPr>
              <a:t>et al, </a:t>
            </a:r>
            <a:r>
              <a:rPr lang="zh-CN" altLang="en-US" sz="1200">
                <a:sym typeface="+mn-ea"/>
              </a:rPr>
              <a:t>Hydrogen-enhanced localized plasticity--a mechanism for hydrogen related fracture, Materials Science and Engineering</a:t>
            </a:r>
            <a:endParaRPr lang="zh-CN" altLang="en-US" sz="12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32447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3</a:t>
            </a:r>
            <a:r>
              <a:rPr sz="3200" b="1" spc="-50" dirty="0">
                <a:latin typeface="Arial" panose="020B0604020202020204"/>
                <a:cs typeface="Arial" panose="020B0604020202020204"/>
              </a:rPr>
              <a:t>  </a:t>
            </a:r>
            <a:r>
              <a:rPr lang="en-US" sz="3200" spc="-50" dirty="0">
                <a:latin typeface="Arial" panose="020B0604020202020204"/>
                <a:cs typeface="Arial" panose="020B0604020202020204"/>
              </a:rPr>
              <a:t>HE</a:t>
            </a:r>
            <a:r>
              <a:rPr lang="zh-CN" sz="3200" b="1" spc="-50" dirty="0">
                <a:latin typeface="Arial" panose="020B0604020202020204"/>
                <a:cs typeface="Arial" panose="020B0604020202020204"/>
              </a:rPr>
              <a:t>理论总结</a:t>
            </a:r>
            <a:endParaRPr lang="en-US" altLang="zh-CN" sz="3200" b="1" spc="-50" dirty="0">
              <a:latin typeface="Arial" panose="020B0604020202020204"/>
              <a:cs typeface="Arial" panose="020B0604020202020204"/>
            </a:endParaRPr>
          </a:p>
        </p:txBody>
      </p:sp>
      <p:pic>
        <p:nvPicPr>
          <p:cNvPr id="21" name="图片 20" descr="HTHA"/>
          <p:cNvPicPr>
            <a:picLocks noChangeAspect="1"/>
          </p:cNvPicPr>
          <p:nvPr/>
        </p:nvPicPr>
        <p:blipFill>
          <a:blip r:embed="rId4"/>
          <a:srcRect l="496" t="3184" r="-496" b="846"/>
          <a:stretch>
            <a:fillRect/>
          </a:stretch>
        </p:blipFill>
        <p:spPr>
          <a:xfrm>
            <a:off x="97790" y="1303020"/>
            <a:ext cx="4224655" cy="2449830"/>
          </a:xfrm>
          <a:prstGeom prst="rect">
            <a:avLst/>
          </a:prstGeom>
        </p:spPr>
      </p:pic>
      <p:pic>
        <p:nvPicPr>
          <p:cNvPr id="22" name="图片 21" descr="AIDE"/>
          <p:cNvPicPr>
            <a:picLocks noChangeAspect="1"/>
          </p:cNvPicPr>
          <p:nvPr/>
        </p:nvPicPr>
        <p:blipFill>
          <a:blip r:embed="rId5"/>
          <a:stretch>
            <a:fillRect/>
          </a:stretch>
        </p:blipFill>
        <p:spPr>
          <a:xfrm>
            <a:off x="4235450" y="1303020"/>
            <a:ext cx="4643755" cy="2449830"/>
          </a:xfrm>
          <a:prstGeom prst="rect">
            <a:avLst/>
          </a:prstGeom>
        </p:spPr>
      </p:pic>
      <p:sp>
        <p:nvSpPr>
          <p:cNvPr id="23" name="矩形 22"/>
          <p:cNvSpPr/>
          <p:nvPr/>
        </p:nvSpPr>
        <p:spPr>
          <a:xfrm>
            <a:off x="76200" y="1143000"/>
            <a:ext cx="8915400" cy="289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09870" y="6415405"/>
            <a:ext cx="2904490" cy="275590"/>
          </a:xfrm>
          <a:prstGeom prst="rect">
            <a:avLst/>
          </a:prstGeom>
        </p:spPr>
        <p:txBody>
          <a:bodyPr wrap="square">
            <a:spAutoFit/>
          </a:bodyPr>
          <a:lstStyle/>
          <a:p>
            <a:r>
              <a:rPr lang="en-US" altLang="zh-CN" sz="1200" dirty="0">
                <a:latin typeface="Segoe UI" panose="020B0502040204020203" pitchFamily="34" charset="0"/>
              </a:rPr>
              <a:t>S. Lynch, </a:t>
            </a:r>
            <a:r>
              <a:rPr lang="en-US" altLang="zh-CN" sz="1200" dirty="0"/>
              <a:t>et al</a:t>
            </a:r>
            <a:r>
              <a:rPr lang="en-US" altLang="zh-CN" sz="1200" dirty="0">
                <a:latin typeface="Segoe UI" panose="020B0502040204020203" pitchFamily="34" charset="0"/>
              </a:rPr>
              <a:t>, </a:t>
            </a:r>
            <a:r>
              <a:rPr lang="en-US" altLang="zh-CN" sz="1200" dirty="0" err="1">
                <a:latin typeface="Segoe UI" panose="020B0502040204020203" pitchFamily="34" charset="0"/>
              </a:rPr>
              <a:t>corrrev</a:t>
            </a:r>
            <a:r>
              <a:rPr lang="en-US" altLang="zh-CN" sz="1200" dirty="0">
                <a:latin typeface="Segoe UI" panose="020B0502040204020203" pitchFamily="34" charset="0"/>
              </a:rPr>
              <a:t>, 30 (2012) 105.</a:t>
            </a:r>
            <a:endParaRPr lang="en-US" altLang="zh-CN" sz="1200" dirty="0">
              <a:latin typeface="Segoe UI" panose="020B0502040204020203" pitchFamily="34" charset="0"/>
            </a:endParaRPr>
          </a:p>
        </p:txBody>
      </p:sp>
      <p:grpSp>
        <p:nvGrpSpPr>
          <p:cNvPr id="24" name="组合 23"/>
          <p:cNvGrpSpPr/>
          <p:nvPr/>
        </p:nvGrpSpPr>
        <p:grpSpPr>
          <a:xfrm>
            <a:off x="433070" y="4025900"/>
            <a:ext cx="2595872" cy="2312670"/>
            <a:chOff x="5070" y="2556"/>
            <a:chExt cx="4140" cy="3642"/>
          </a:xfrm>
        </p:grpSpPr>
        <p:pic>
          <p:nvPicPr>
            <p:cNvPr id="262" name="图片 261"/>
            <p:cNvPicPr/>
            <p:nvPr/>
          </p:nvPicPr>
          <p:blipFill>
            <a:blip r:embed="rId6"/>
            <a:stretch>
              <a:fillRect/>
            </a:stretch>
          </p:blipFill>
          <p:spPr>
            <a:xfrm>
              <a:off x="5071" y="2556"/>
              <a:ext cx="4139" cy="3005"/>
            </a:xfrm>
            <a:prstGeom prst="rect">
              <a:avLst/>
            </a:prstGeom>
            <a:ln>
              <a:solidFill>
                <a:schemeClr val="tx1"/>
              </a:solidFill>
            </a:ln>
          </p:spPr>
        </p:pic>
        <p:sp>
          <p:nvSpPr>
            <p:cNvPr id="264" name="文本框 263"/>
            <p:cNvSpPr txBox="1"/>
            <p:nvPr/>
          </p:nvSpPr>
          <p:spPr>
            <a:xfrm>
              <a:off x="5742" y="5667"/>
              <a:ext cx="2429" cy="531"/>
            </a:xfrm>
            <a:prstGeom prst="rect">
              <a:avLst/>
            </a:prstGeom>
            <a:noFill/>
          </p:spPr>
          <p:txBody>
            <a:bodyPr wrap="square" rtlCol="0">
              <a:spAutoFit/>
            </a:bodyPr>
            <a:lstStyle/>
            <a:p>
              <a:r>
                <a:rPr lang="en-US" altLang="zh-CN" sz="1600" b="1" dirty="0"/>
                <a:t>Local Plasticity</a:t>
              </a:r>
              <a:endParaRPr lang="zh-CN" altLang="en-US" sz="1600" b="1" dirty="0"/>
            </a:p>
          </p:txBody>
        </p:sp>
        <p:sp>
          <p:nvSpPr>
            <p:cNvPr id="15" name="矩形 14"/>
            <p:cNvSpPr/>
            <p:nvPr/>
          </p:nvSpPr>
          <p:spPr>
            <a:xfrm>
              <a:off x="5070" y="2556"/>
              <a:ext cx="4139" cy="30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298" y="2813"/>
              <a:ext cx="1136" cy="580"/>
            </a:xfrm>
            <a:prstGeom prst="rect">
              <a:avLst/>
            </a:prstGeom>
            <a:solidFill>
              <a:schemeClr val="bg1"/>
            </a:solidFill>
          </p:spPr>
          <p:txBody>
            <a:bodyPr wrap="square" rtlCol="0">
              <a:spAutoFit/>
            </a:bodyPr>
            <a:lstStyle/>
            <a:p>
              <a:r>
                <a:rPr lang="en-US" altLang="zh-CN" b="1" dirty="0"/>
                <a:t>HELP</a:t>
              </a:r>
              <a:endParaRPr lang="zh-CN" altLang="en-US" b="1" dirty="0"/>
            </a:p>
          </p:txBody>
        </p:sp>
      </p:grpSp>
      <p:grpSp>
        <p:nvGrpSpPr>
          <p:cNvPr id="25" name="组合 24"/>
          <p:cNvGrpSpPr/>
          <p:nvPr/>
        </p:nvGrpSpPr>
        <p:grpSpPr>
          <a:xfrm>
            <a:off x="434340" y="1407795"/>
            <a:ext cx="2595880" cy="2312670"/>
            <a:chOff x="683" y="2556"/>
            <a:chExt cx="4139" cy="3642"/>
          </a:xfrm>
        </p:grpSpPr>
        <p:pic>
          <p:nvPicPr>
            <p:cNvPr id="263" name="图片 262"/>
            <p:cNvPicPr/>
            <p:nvPr/>
          </p:nvPicPr>
          <p:blipFill>
            <a:blip r:embed="rId7"/>
            <a:stretch>
              <a:fillRect/>
            </a:stretch>
          </p:blipFill>
          <p:spPr>
            <a:xfrm>
              <a:off x="683" y="2556"/>
              <a:ext cx="4139" cy="3005"/>
            </a:xfrm>
            <a:prstGeom prst="rect">
              <a:avLst/>
            </a:prstGeom>
            <a:ln>
              <a:solidFill>
                <a:schemeClr val="tx1"/>
              </a:solidFill>
            </a:ln>
          </p:spPr>
        </p:pic>
        <p:sp>
          <p:nvSpPr>
            <p:cNvPr id="265" name="文本框 264"/>
            <p:cNvSpPr txBox="1"/>
            <p:nvPr/>
          </p:nvSpPr>
          <p:spPr>
            <a:xfrm>
              <a:off x="1670" y="5667"/>
              <a:ext cx="2091" cy="531"/>
            </a:xfrm>
            <a:prstGeom prst="rect">
              <a:avLst/>
            </a:prstGeom>
            <a:noFill/>
          </p:spPr>
          <p:txBody>
            <a:bodyPr wrap="square" rtlCol="0">
              <a:spAutoFit/>
            </a:bodyPr>
            <a:lstStyle/>
            <a:p>
              <a:r>
                <a:rPr lang="en-US" altLang="zh-CN" sz="1600" b="1" dirty="0"/>
                <a:t>Decohesion </a:t>
              </a:r>
              <a:endParaRPr lang="zh-CN" altLang="en-US" sz="1600" b="1" dirty="0"/>
            </a:p>
          </p:txBody>
        </p:sp>
        <p:sp>
          <p:nvSpPr>
            <p:cNvPr id="18" name="矩形 17"/>
            <p:cNvSpPr/>
            <p:nvPr/>
          </p:nvSpPr>
          <p:spPr>
            <a:xfrm>
              <a:off x="683" y="2556"/>
              <a:ext cx="4139" cy="30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72" y="2813"/>
              <a:ext cx="1197" cy="580"/>
            </a:xfrm>
            <a:prstGeom prst="rect">
              <a:avLst/>
            </a:prstGeom>
            <a:solidFill>
              <a:schemeClr val="bg1"/>
            </a:solidFill>
          </p:spPr>
          <p:txBody>
            <a:bodyPr wrap="square" rtlCol="0">
              <a:spAutoFit/>
            </a:bodyPr>
            <a:lstStyle/>
            <a:p>
              <a:r>
                <a:rPr lang="en-US" altLang="zh-CN" b="1" dirty="0"/>
                <a:t>HEDE</a:t>
              </a:r>
              <a:endParaRPr lang="zh-CN" altLang="en-US" b="1" dirty="0"/>
            </a:p>
          </p:txBody>
        </p:sp>
      </p:grpSp>
      <p:grpSp>
        <p:nvGrpSpPr>
          <p:cNvPr id="32" name="组合 31"/>
          <p:cNvGrpSpPr/>
          <p:nvPr/>
        </p:nvGrpSpPr>
        <p:grpSpPr>
          <a:xfrm>
            <a:off x="3276600" y="2153920"/>
            <a:ext cx="3243580" cy="3148330"/>
            <a:chOff x="5160" y="3392"/>
            <a:chExt cx="5108" cy="4958"/>
          </a:xfrm>
        </p:grpSpPr>
        <p:sp>
          <p:nvSpPr>
            <p:cNvPr id="26" name="右箭头 25"/>
            <p:cNvSpPr/>
            <p:nvPr/>
          </p:nvSpPr>
          <p:spPr>
            <a:xfrm>
              <a:off x="5160" y="3600"/>
              <a:ext cx="1200" cy="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右箭头 26"/>
            <p:cNvSpPr/>
            <p:nvPr/>
          </p:nvSpPr>
          <p:spPr>
            <a:xfrm>
              <a:off x="5160" y="7564"/>
              <a:ext cx="1200" cy="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文本框 27"/>
            <p:cNvSpPr txBox="1"/>
            <p:nvPr/>
          </p:nvSpPr>
          <p:spPr>
            <a:xfrm>
              <a:off x="6670" y="3392"/>
              <a:ext cx="3599" cy="1016"/>
            </a:xfrm>
            <a:prstGeom prst="rect">
              <a:avLst/>
            </a:prstGeom>
            <a:noFill/>
          </p:spPr>
          <p:txBody>
            <a:bodyPr wrap="square" rtlCol="0" anchor="t">
              <a:spAutoFit/>
            </a:bodyPr>
            <a:lstStyle/>
            <a:p>
              <a:r>
                <a:rPr lang="en-US" altLang="zh-CN" dirty="0">
                  <a:effectLst/>
                  <a:latin typeface="FZDaHei-B02S" panose="02000000000000000000" charset="-122"/>
                  <a:ea typeface="FZDaHei-B02S" panose="02000000000000000000" charset="-122"/>
                  <a:sym typeface="+mn-ea"/>
                </a:rPr>
                <a:t>H</a:t>
              </a:r>
              <a:r>
                <a:rPr lang="zh-CN" altLang="en-US" dirty="0">
                  <a:effectLst/>
                  <a:latin typeface="FZDaHei-B02S" panose="02000000000000000000" charset="-122"/>
                  <a:ea typeface="FZDaHei-B02S" panose="02000000000000000000" charset="-122"/>
                  <a:sym typeface="+mn-ea"/>
                </a:rPr>
                <a:t>与金属中的晶界、解理面的相互作用</a:t>
              </a:r>
              <a:endParaRPr lang="zh-CN" altLang="en-US">
                <a:latin typeface="FZDaHei-B02S" panose="02000000000000000000" charset="-122"/>
                <a:ea typeface="FZDaHei-B02S" panose="02000000000000000000" charset="-122"/>
              </a:endParaRPr>
            </a:p>
          </p:txBody>
        </p:sp>
        <p:sp>
          <p:nvSpPr>
            <p:cNvPr id="29" name="文本框 28"/>
            <p:cNvSpPr txBox="1"/>
            <p:nvPr/>
          </p:nvSpPr>
          <p:spPr>
            <a:xfrm>
              <a:off x="6670" y="7334"/>
              <a:ext cx="3599" cy="1016"/>
            </a:xfrm>
            <a:prstGeom prst="rect">
              <a:avLst/>
            </a:prstGeom>
            <a:noFill/>
          </p:spPr>
          <p:txBody>
            <a:bodyPr wrap="square" rtlCol="0" anchor="t">
              <a:spAutoFit/>
            </a:bodyPr>
            <a:lstStyle/>
            <a:p>
              <a:r>
                <a:rPr lang="en-US" altLang="zh-CN" dirty="0">
                  <a:effectLst/>
                  <a:latin typeface="FZDaHei-B02S" panose="02000000000000000000" charset="-122"/>
                  <a:ea typeface="FZDaHei-B02S" panose="02000000000000000000" charset="-122"/>
                  <a:sym typeface="+mn-ea"/>
                </a:rPr>
                <a:t>H</a:t>
              </a:r>
              <a:r>
                <a:rPr lang="zh-CN" altLang="en-US" dirty="0">
                  <a:effectLst/>
                  <a:latin typeface="FZDaHei-B02S" panose="02000000000000000000" charset="-122"/>
                  <a:ea typeface="FZDaHei-B02S" panose="02000000000000000000" charset="-122"/>
                  <a:sym typeface="+mn-ea"/>
                </a:rPr>
                <a:t>与金属中的位错的相互作用</a:t>
              </a:r>
              <a:endParaRPr lang="zh-CN" altLang="en-US">
                <a:latin typeface="FZDaHei-B02S" panose="02000000000000000000" charset="-122"/>
                <a:ea typeface="FZDaHei-B02S" panose="02000000000000000000" charset="-122"/>
              </a:endParaRPr>
            </a:p>
          </p:txBody>
        </p:sp>
      </p:grpSp>
      <p:sp>
        <p:nvSpPr>
          <p:cNvPr id="30" name="右大括号 29"/>
          <p:cNvSpPr/>
          <p:nvPr/>
        </p:nvSpPr>
        <p:spPr>
          <a:xfrm>
            <a:off x="6248400" y="2133600"/>
            <a:ext cx="455295" cy="34290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nvGrpSpPr>
          <p:cNvPr id="36" name="组合 35"/>
          <p:cNvGrpSpPr/>
          <p:nvPr/>
        </p:nvGrpSpPr>
        <p:grpSpPr>
          <a:xfrm>
            <a:off x="6877050" y="2631440"/>
            <a:ext cx="1868805" cy="2832735"/>
            <a:chOff x="10830" y="4144"/>
            <a:chExt cx="2943" cy="4461"/>
          </a:xfrm>
        </p:grpSpPr>
        <p:sp>
          <p:nvSpPr>
            <p:cNvPr id="31" name="文本框 30"/>
            <p:cNvSpPr txBox="1"/>
            <p:nvPr/>
          </p:nvSpPr>
          <p:spPr>
            <a:xfrm>
              <a:off x="10830" y="4144"/>
              <a:ext cx="2943" cy="1452"/>
            </a:xfrm>
            <a:prstGeom prst="rect">
              <a:avLst/>
            </a:prstGeom>
            <a:noFill/>
          </p:spPr>
          <p:txBody>
            <a:bodyPr wrap="square" rtlCol="0" anchor="t">
              <a:spAutoFit/>
            </a:bodyPr>
            <a:lstStyle/>
            <a:p>
              <a:r>
                <a:rPr lang="zh-CN" dirty="0">
                  <a:effectLst/>
                  <a:latin typeface="FZDaHei-B02S" panose="02000000000000000000" charset="-122"/>
                  <a:ea typeface="FZDaHei-B02S" panose="02000000000000000000" charset="-122"/>
                  <a:sym typeface="+mn-ea"/>
                </a:rPr>
                <a:t>氢脆研究的关键在于晶界、位错等材料缺陷</a:t>
              </a:r>
              <a:endParaRPr lang="zh-CN">
                <a:latin typeface="FZDaHei-B02S" panose="02000000000000000000" charset="-122"/>
                <a:ea typeface="FZDaHei-B02S" panose="02000000000000000000" charset="-122"/>
              </a:endParaRPr>
            </a:p>
          </p:txBody>
        </p:sp>
        <p:sp>
          <p:nvSpPr>
            <p:cNvPr id="34" name="文本框 33"/>
            <p:cNvSpPr txBox="1"/>
            <p:nvPr/>
          </p:nvSpPr>
          <p:spPr>
            <a:xfrm>
              <a:off x="10830" y="6717"/>
              <a:ext cx="2943" cy="1888"/>
            </a:xfrm>
            <a:prstGeom prst="rect">
              <a:avLst/>
            </a:prstGeom>
            <a:noFill/>
          </p:spPr>
          <p:txBody>
            <a:bodyPr wrap="square" rtlCol="0" anchor="t">
              <a:spAutoFit/>
            </a:bodyPr>
            <a:lstStyle/>
            <a:p>
              <a:r>
                <a:rPr lang="zh-CN" dirty="0">
                  <a:effectLst/>
                  <a:latin typeface="FZDaHei-B02S" panose="02000000000000000000" charset="-122"/>
                  <a:ea typeface="FZDaHei-B02S" panose="02000000000000000000" charset="-122"/>
                  <a:cs typeface="FZDaHei-B02S" panose="02000000000000000000" charset="-122"/>
                  <a:sym typeface="+mn-ea"/>
                </a:rPr>
                <a:t>要防止氢脆的产生，便要最大限度地减少</a:t>
              </a:r>
              <a:r>
                <a:rPr lang="en-US" altLang="zh-CN" dirty="0">
                  <a:effectLst/>
                  <a:latin typeface="FZDaHei-B02S" panose="02000000000000000000" charset="-122"/>
                  <a:ea typeface="FZDaHei-B02S" panose="02000000000000000000" charset="-122"/>
                  <a:cs typeface="FZDaHei-B02S" panose="02000000000000000000" charset="-122"/>
                  <a:sym typeface="+mn-ea"/>
                </a:rPr>
                <a:t>H</a:t>
              </a:r>
              <a:r>
                <a:rPr lang="zh-CN" altLang="en-US" dirty="0">
                  <a:effectLst/>
                  <a:latin typeface="FZDaHei-B02S" panose="02000000000000000000" charset="-122"/>
                  <a:ea typeface="FZDaHei-B02S" panose="02000000000000000000" charset="-122"/>
                  <a:cs typeface="FZDaHei-B02S" panose="02000000000000000000" charset="-122"/>
                  <a:sym typeface="+mn-ea"/>
                </a:rPr>
                <a:t>原子向缺陷处的聚集</a:t>
              </a:r>
              <a:endParaRPr lang="zh-CN">
                <a:latin typeface="FZDaHei-B02S" panose="02000000000000000000" charset="-122"/>
                <a:ea typeface="FZDaHei-B02S" panose="02000000000000000000" charset="-122"/>
                <a:cs typeface="FZDaHei-B02S" panose="02000000000000000000" charset="-122"/>
              </a:endParaRPr>
            </a:p>
          </p:txBody>
        </p:sp>
        <p:sp>
          <p:nvSpPr>
            <p:cNvPr id="35" name="上下箭头 34"/>
            <p:cNvSpPr/>
            <p:nvPr/>
          </p:nvSpPr>
          <p:spPr>
            <a:xfrm>
              <a:off x="12000" y="5640"/>
              <a:ext cx="427" cy="96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21610" y="5748654"/>
            <a:ext cx="3698875" cy="514350"/>
          </a:xfrm>
          <a:prstGeom prst="rect">
            <a:avLst/>
          </a:prstGeom>
        </p:spPr>
        <p:txBody>
          <a:bodyPr vert="horz" wrap="square" lIns="0" tIns="13335" rIns="0" bIns="0" rtlCol="0">
            <a:spAutoFit/>
          </a:bodyPr>
          <a:lstStyle/>
          <a:p>
            <a:pPr marL="12700">
              <a:lnSpc>
                <a:spcPct val="100000"/>
              </a:lnSpc>
              <a:spcBef>
                <a:spcPts val="105"/>
              </a:spcBef>
            </a:pPr>
            <a:r>
              <a:rPr sz="3200" b="1" dirty="0">
                <a:latin typeface="SimHei" panose="02010609060101010101" charset="-122"/>
                <a:cs typeface="SimHei" panose="02010609060101010101" charset="-122"/>
              </a:rPr>
              <a:t>欢迎大家批评指正</a:t>
            </a:r>
            <a:r>
              <a:rPr sz="3200" b="1" spc="-10" dirty="0">
                <a:latin typeface="SimHei" panose="02010609060101010101" charset="-122"/>
                <a:cs typeface="SimHei" panose="02010609060101010101" charset="-122"/>
              </a:rPr>
              <a:t>！</a:t>
            </a:r>
            <a:endParaRPr sz="3200">
              <a:latin typeface="SimHei" panose="02010609060101010101" charset="-122"/>
              <a:cs typeface="SimHei" panose="02010609060101010101" charset="-122"/>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fld>
            <a:endParaRPr dirty="0"/>
          </a:p>
        </p:txBody>
      </p:sp>
      <p:pic>
        <p:nvPicPr>
          <p:cNvPr id="4" name="图片 3" descr="de64913132245e7d8e04991cd81f8649"/>
          <p:cNvPicPr>
            <a:picLocks noChangeAspect="1"/>
          </p:cNvPicPr>
          <p:nvPr>
            <p:custDataLst>
              <p:tags r:id="rId1"/>
            </p:custDataLst>
          </p:nvPr>
        </p:nvPicPr>
        <p:blipFill>
          <a:blip r:embed="rId2"/>
          <a:stretch>
            <a:fillRect/>
          </a:stretch>
        </p:blipFill>
        <p:spPr>
          <a:xfrm>
            <a:off x="0" y="824865"/>
            <a:ext cx="9144000" cy="46913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7" name="object 7"/>
          <p:cNvSpPr txBox="1">
            <a:spLocks noGrp="1"/>
          </p:cNvSpPr>
          <p:nvPr>
            <p:ph type="title"/>
          </p:nvPr>
        </p:nvSpPr>
        <p:spPr>
          <a:xfrm>
            <a:off x="478790" y="458470"/>
            <a:ext cx="4387850" cy="505460"/>
          </a:xfrm>
          <a:prstGeom prst="rect">
            <a:avLst/>
          </a:prstGeom>
        </p:spPr>
        <p:txBody>
          <a:bodyPr vert="horz" wrap="square" lIns="0" tIns="13335" rIns="0" bIns="0" rtlCol="0">
            <a:spAutoFit/>
          </a:bodyPr>
          <a:lstStyle/>
          <a:p>
            <a:pPr marL="12700">
              <a:lnSpc>
                <a:spcPct val="100000"/>
              </a:lnSpc>
              <a:spcBef>
                <a:spcPts val="105"/>
              </a:spcBef>
            </a:pPr>
            <a:r>
              <a:rPr sz="3200" b="1" spc="-5" dirty="0">
                <a:latin typeface="Arial" panose="020B0604020202020204"/>
                <a:cs typeface="Arial" panose="020B0604020202020204"/>
              </a:rPr>
              <a:t>1.</a:t>
            </a:r>
            <a:r>
              <a:rPr lang="en-US" sz="3200" b="1" spc="-5" dirty="0">
                <a:latin typeface="Arial" panose="020B0604020202020204"/>
                <a:cs typeface="Arial" panose="020B0604020202020204"/>
              </a:rPr>
              <a:t>2</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为什么要研究氢脆</a:t>
            </a:r>
            <a:endParaRPr lang="en-US" altLang="zh-CN" sz="3200" b="1" spc="-50" dirty="0">
              <a:latin typeface="Arial" panose="020B0604020202020204"/>
              <a:cs typeface="Arial" panose="020B0604020202020204"/>
            </a:endParaRPr>
          </a:p>
        </p:txBody>
      </p:sp>
      <p:sp>
        <p:nvSpPr>
          <p:cNvPr id="9" name="object 9"/>
          <p:cNvSpPr txBox="1"/>
          <p:nvPr/>
        </p:nvSpPr>
        <p:spPr>
          <a:xfrm>
            <a:off x="8577084" y="6415403"/>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8" name="文本框 17"/>
          <p:cNvSpPr txBox="1"/>
          <p:nvPr/>
        </p:nvSpPr>
        <p:spPr>
          <a:xfrm>
            <a:off x="402590" y="1219200"/>
            <a:ext cx="3990975" cy="700405"/>
          </a:xfrm>
          <a:prstGeom prst="rect">
            <a:avLst/>
          </a:prstGeom>
          <a:noFill/>
        </p:spPr>
        <p:txBody>
          <a:bodyPr wrap="square" rtlCol="0" anchor="t">
            <a:spAutoFit/>
          </a:bodyPr>
          <a:lstStyle/>
          <a:p>
            <a:pPr>
              <a:lnSpc>
                <a:spcPct val="110000"/>
              </a:lnSpc>
            </a:pPr>
            <a:r>
              <a:rPr>
                <a:latin typeface="FZDaHei-B02S" panose="02000000000000000000" charset="-122"/>
                <a:ea typeface="FZDaHei-B02S" panose="02000000000000000000" charset="-122"/>
                <a:cs typeface="FZDaHei-B02S" panose="02000000000000000000" charset="-122"/>
              </a:rPr>
              <a:t>氢脆敏感性一直是限制先进高强钢</a:t>
            </a:r>
            <a:r>
              <a:rPr lang="zh-CN">
                <a:latin typeface="FZDaHei-B02S" panose="02000000000000000000" charset="-122"/>
                <a:ea typeface="FZDaHei-B02S" panose="02000000000000000000" charset="-122"/>
                <a:cs typeface="FZDaHei-B02S" panose="02000000000000000000" charset="-122"/>
              </a:rPr>
              <a:t>（AHSS）</a:t>
            </a:r>
            <a:r>
              <a:rPr>
                <a:latin typeface="FZDaHei-B02S" panose="02000000000000000000" charset="-122"/>
                <a:ea typeface="FZDaHei-B02S" panose="02000000000000000000" charset="-122"/>
                <a:cs typeface="FZDaHei-B02S" panose="02000000000000000000" charset="-122"/>
              </a:rPr>
              <a:t>广泛应用的一个重要因素</a:t>
            </a:r>
            <a:endParaRPr>
              <a:latin typeface="FZDaHei-B02S" panose="02000000000000000000" charset="-122"/>
              <a:ea typeface="FZDaHei-B02S" panose="02000000000000000000" charset="-122"/>
              <a:cs typeface="FZDaHei-B02S" panose="02000000000000000000" charset="-122"/>
            </a:endParaRPr>
          </a:p>
        </p:txBody>
      </p:sp>
      <p:grpSp>
        <p:nvGrpSpPr>
          <p:cNvPr id="8" name="组合 7"/>
          <p:cNvGrpSpPr/>
          <p:nvPr/>
        </p:nvGrpSpPr>
        <p:grpSpPr>
          <a:xfrm>
            <a:off x="402590" y="2107565"/>
            <a:ext cx="4145280" cy="4435475"/>
            <a:chOff x="634" y="3559"/>
            <a:chExt cx="6528" cy="6985"/>
          </a:xfrm>
        </p:grpSpPr>
        <p:sp>
          <p:nvSpPr>
            <p:cNvPr id="16" name="文本框 15"/>
            <p:cNvSpPr txBox="1"/>
            <p:nvPr/>
          </p:nvSpPr>
          <p:spPr>
            <a:xfrm>
              <a:off x="877" y="8307"/>
              <a:ext cx="6285" cy="1307"/>
            </a:xfrm>
            <a:prstGeom prst="rect">
              <a:avLst/>
            </a:prstGeom>
            <a:noFill/>
          </p:spPr>
          <p:txBody>
            <a:bodyPr wrap="square" rtlCol="0" anchor="t">
              <a:spAutoFit/>
            </a:bodyPr>
            <a:lstStyle/>
            <a:p>
              <a:r>
                <a:rPr lang="zh-CN" altLang="en-US" sz="1600" b="1"/>
                <a:t>Fig.</a:t>
              </a:r>
              <a:r>
                <a:rPr lang="en-US" altLang="zh-CN" sz="1600" b="1"/>
                <a:t>1.2</a:t>
              </a:r>
              <a:r>
                <a:rPr lang="zh-CN" altLang="en-US" sz="1600"/>
                <a:t> Fracture appearance of (a) 980DP, (b)1200DP, (c) 980DP-650YS and (d)980DP-700YS </a:t>
              </a:r>
              <a:r>
                <a:rPr lang="en-US" altLang="zh-CN" sz="1600"/>
                <a:t>(DP</a:t>
              </a:r>
              <a:r>
                <a:rPr lang="zh-CN" altLang="en-US" sz="1600"/>
                <a:t>：双相不锈钢</a:t>
              </a:r>
              <a:r>
                <a:rPr lang="en-US" altLang="zh-CN" sz="1600"/>
                <a:t>)</a:t>
              </a:r>
              <a:endParaRPr lang="en-US" altLang="zh-CN" sz="1600"/>
            </a:p>
          </p:txBody>
        </p:sp>
        <p:pic>
          <p:nvPicPr>
            <p:cNvPr id="19" name="图片 18" descr="高强钢的断裂形貌"/>
            <p:cNvPicPr>
              <a:picLocks noChangeAspect="1"/>
            </p:cNvPicPr>
            <p:nvPr/>
          </p:nvPicPr>
          <p:blipFill>
            <a:blip r:embed="rId4"/>
            <a:stretch>
              <a:fillRect/>
            </a:stretch>
          </p:blipFill>
          <p:spPr>
            <a:xfrm>
              <a:off x="876" y="3559"/>
              <a:ext cx="6084" cy="4609"/>
            </a:xfrm>
            <a:prstGeom prst="rect">
              <a:avLst/>
            </a:prstGeom>
          </p:spPr>
        </p:pic>
        <p:sp>
          <p:nvSpPr>
            <p:cNvPr id="22" name="文本框 21"/>
            <p:cNvSpPr txBox="1"/>
            <p:nvPr/>
          </p:nvSpPr>
          <p:spPr>
            <a:xfrm>
              <a:off x="634" y="9819"/>
              <a:ext cx="6349" cy="725"/>
            </a:xfrm>
            <a:prstGeom prst="rect">
              <a:avLst/>
            </a:prstGeom>
            <a:noFill/>
          </p:spPr>
          <p:txBody>
            <a:bodyPr wrap="square" rtlCol="0" anchor="t">
              <a:spAutoFit/>
            </a:bodyPr>
            <a:lstStyle/>
            <a:p>
              <a:r>
                <a:rPr lang="en-US" altLang="zh-CN" sz="1200">
                  <a:sym typeface="+mn-ea"/>
                </a:rPr>
                <a:t>Qinglong Liu, et al, </a:t>
              </a:r>
              <a:r>
                <a:rPr lang="zh-CN" altLang="en-US" sz="1200">
                  <a:sym typeface="+mn-ea"/>
                </a:rPr>
                <a:t>Hydrogen influence on some advanced high-strength steels, Corrosion Science, Volume 125, 2017</a:t>
              </a:r>
              <a:endParaRPr lang="zh-CN" altLang="en-US" sz="1200">
                <a:sym typeface="+mn-ea"/>
              </a:endParaRPr>
            </a:p>
          </p:txBody>
        </p:sp>
      </p:grpSp>
      <p:sp>
        <p:nvSpPr>
          <p:cNvPr id="21" name="文本框 20"/>
          <p:cNvSpPr txBox="1"/>
          <p:nvPr/>
        </p:nvSpPr>
        <p:spPr>
          <a:xfrm>
            <a:off x="4782820" y="1219200"/>
            <a:ext cx="4189095" cy="700405"/>
          </a:xfrm>
          <a:prstGeom prst="rect">
            <a:avLst/>
          </a:prstGeom>
          <a:noFill/>
        </p:spPr>
        <p:txBody>
          <a:bodyPr wrap="square" rtlCol="0" anchor="t">
            <a:spAutoFit/>
          </a:bodyPr>
          <a:lstStyle/>
          <a:p>
            <a:pPr>
              <a:lnSpc>
                <a:spcPct val="110000"/>
              </a:lnSpc>
            </a:pPr>
            <a:r>
              <a:rPr lang="zh-CN">
                <a:latin typeface="FZDaHei-B02S" panose="02000000000000000000" charset="-122"/>
                <a:ea typeface="FZDaHei-B02S" panose="02000000000000000000" charset="-122"/>
                <a:cs typeface="FZDaHei-B02S" panose="02000000000000000000" charset="-122"/>
              </a:rPr>
              <a:t>在</a:t>
            </a:r>
            <a:r>
              <a:rPr>
                <a:latin typeface="FZDaHei-B02S" panose="02000000000000000000" charset="-122"/>
                <a:ea typeface="FZDaHei-B02S" panose="02000000000000000000" charset="-122"/>
                <a:cs typeface="FZDaHei-B02S" panose="02000000000000000000" charset="-122"/>
              </a:rPr>
              <a:t>35～75MPa</a:t>
            </a:r>
            <a:r>
              <a:rPr lang="zh-CN">
                <a:latin typeface="FZDaHei-B02S" panose="02000000000000000000" charset="-122"/>
                <a:ea typeface="FZDaHei-B02S" panose="02000000000000000000" charset="-122"/>
                <a:cs typeface="FZDaHei-B02S" panose="02000000000000000000" charset="-122"/>
              </a:rPr>
              <a:t>商用</a:t>
            </a:r>
            <a:r>
              <a:rPr>
                <a:latin typeface="FZDaHei-B02S" panose="02000000000000000000" charset="-122"/>
                <a:ea typeface="FZDaHei-B02S" panose="02000000000000000000" charset="-122"/>
                <a:cs typeface="FZDaHei-B02S" panose="02000000000000000000" charset="-122"/>
              </a:rPr>
              <a:t>高压储氢环境中使用</a:t>
            </a:r>
            <a:r>
              <a:rPr lang="zh-CN">
                <a:latin typeface="FZDaHei-B02S" panose="02000000000000000000" charset="-122"/>
                <a:ea typeface="FZDaHei-B02S" panose="02000000000000000000" charset="-122"/>
                <a:cs typeface="FZDaHei-B02S" panose="02000000000000000000" charset="-122"/>
              </a:rPr>
              <a:t>的金属</a:t>
            </a:r>
            <a:r>
              <a:rPr>
                <a:latin typeface="FZDaHei-B02S" panose="02000000000000000000" charset="-122"/>
                <a:ea typeface="FZDaHei-B02S" panose="02000000000000000000" charset="-122"/>
                <a:cs typeface="FZDaHei-B02S" panose="02000000000000000000" charset="-122"/>
              </a:rPr>
              <a:t>可能出现氢脆，引发脆性破坏</a:t>
            </a:r>
            <a:endParaRPr>
              <a:latin typeface="FZDaHei-B02S" panose="02000000000000000000" charset="-122"/>
              <a:ea typeface="FZDaHei-B02S" panose="02000000000000000000" charset="-122"/>
              <a:cs typeface="FZDaHei-B02S" panose="02000000000000000000" charset="-122"/>
            </a:endParaRPr>
          </a:p>
        </p:txBody>
      </p:sp>
      <p:grpSp>
        <p:nvGrpSpPr>
          <p:cNvPr id="10" name="组合 9"/>
          <p:cNvGrpSpPr/>
          <p:nvPr/>
        </p:nvGrpSpPr>
        <p:grpSpPr>
          <a:xfrm>
            <a:off x="4304030" y="2107565"/>
            <a:ext cx="4145280" cy="4544695"/>
            <a:chOff x="7421" y="3558"/>
            <a:chExt cx="6528" cy="7157"/>
          </a:xfrm>
        </p:grpSpPr>
        <p:sp>
          <p:nvSpPr>
            <p:cNvPr id="17" name="文本框 16"/>
            <p:cNvSpPr txBox="1"/>
            <p:nvPr/>
          </p:nvSpPr>
          <p:spPr>
            <a:xfrm>
              <a:off x="7664" y="8426"/>
              <a:ext cx="6285" cy="919"/>
            </a:xfrm>
            <a:prstGeom prst="rect">
              <a:avLst/>
            </a:prstGeom>
            <a:noFill/>
          </p:spPr>
          <p:txBody>
            <a:bodyPr wrap="square" rtlCol="0" anchor="t">
              <a:spAutoFit/>
            </a:bodyPr>
            <a:lstStyle/>
            <a:p>
              <a:r>
                <a:rPr lang="zh-CN" altLang="en-US" sz="1600" b="1"/>
                <a:t>Fig.</a:t>
              </a:r>
              <a:r>
                <a:rPr lang="en-US" altLang="zh-CN" sz="1600" b="1"/>
                <a:t>1.3</a:t>
              </a:r>
              <a:r>
                <a:rPr lang="zh-CN" altLang="en-US" sz="1600"/>
                <a:t> Threshold stress intensity factors for several moderately affected carbon steels</a:t>
              </a:r>
              <a:endParaRPr lang="zh-CN" altLang="en-US" sz="1600"/>
            </a:p>
          </p:txBody>
        </p:sp>
        <p:sp>
          <p:nvSpPr>
            <p:cNvPr id="29" name="文本框 28"/>
            <p:cNvSpPr txBox="1"/>
            <p:nvPr/>
          </p:nvSpPr>
          <p:spPr>
            <a:xfrm>
              <a:off x="7421" y="9699"/>
              <a:ext cx="6326" cy="1016"/>
            </a:xfrm>
            <a:prstGeom prst="rect">
              <a:avLst/>
            </a:prstGeom>
            <a:noFill/>
          </p:spPr>
          <p:txBody>
            <a:bodyPr wrap="square" rtlCol="0" anchor="t">
              <a:spAutoFit/>
            </a:bodyPr>
            <a:lstStyle/>
            <a:p>
              <a:r>
                <a:rPr lang="zh-CN" altLang="en-US" sz="1200">
                  <a:sym typeface="+mn-ea"/>
                </a:rPr>
                <a:t>H. Barthélémy, Effects of pressure and purity on the hydrogen embrittlement of steels, International Journal of Hydrogen Energy, Volume 36, Issue 3, 2011,</a:t>
              </a:r>
              <a:endParaRPr lang="zh-CN" altLang="en-US" sz="1200">
                <a:sym typeface="+mn-ea"/>
              </a:endParaRPr>
            </a:p>
          </p:txBody>
        </p:sp>
        <p:pic>
          <p:nvPicPr>
            <p:cNvPr id="30" name="图片 29" descr="氢脆-压力"/>
            <p:cNvPicPr>
              <a:picLocks noChangeAspect="1"/>
            </p:cNvPicPr>
            <p:nvPr/>
          </p:nvPicPr>
          <p:blipFill>
            <a:blip r:embed="rId5"/>
            <a:stretch>
              <a:fillRect/>
            </a:stretch>
          </p:blipFill>
          <p:spPr>
            <a:xfrm>
              <a:off x="7663" y="3558"/>
              <a:ext cx="6090" cy="4749"/>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7" name="object 7"/>
          <p:cNvSpPr txBox="1">
            <a:spLocks noGrp="1"/>
          </p:cNvSpPr>
          <p:nvPr>
            <p:ph type="title"/>
          </p:nvPr>
        </p:nvSpPr>
        <p:spPr>
          <a:xfrm>
            <a:off x="478790" y="458470"/>
            <a:ext cx="4220210" cy="505460"/>
          </a:xfrm>
          <a:prstGeom prst="rect">
            <a:avLst/>
          </a:prstGeom>
        </p:spPr>
        <p:txBody>
          <a:bodyPr vert="horz" wrap="square" lIns="0" tIns="13335" rIns="0" bIns="0" rtlCol="0">
            <a:spAutoFit/>
          </a:bodyPr>
          <a:lstStyle/>
          <a:p>
            <a:pPr marL="12700">
              <a:lnSpc>
                <a:spcPct val="100000"/>
              </a:lnSpc>
              <a:spcBef>
                <a:spcPts val="105"/>
              </a:spcBef>
            </a:pPr>
            <a:r>
              <a:rPr sz="3200" b="1" spc="-5" dirty="0">
                <a:latin typeface="Arial" panose="020B0604020202020204"/>
                <a:cs typeface="Arial" panose="020B0604020202020204"/>
              </a:rPr>
              <a:t>1.</a:t>
            </a:r>
            <a:r>
              <a:rPr lang="en-US" sz="3200" b="1" spc="-5" dirty="0">
                <a:latin typeface="Arial" panose="020B0604020202020204"/>
                <a:cs typeface="Arial" panose="020B0604020202020204"/>
              </a:rPr>
              <a:t>2</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为什么要研究氢脆 </a:t>
            </a:r>
            <a:r>
              <a:rPr lang="en-US" altLang="zh-CN" sz="3200" b="1" spc="-50" dirty="0">
                <a:latin typeface="Arial" panose="020B0604020202020204"/>
                <a:cs typeface="Arial" panose="020B0604020202020204"/>
              </a:rPr>
              <a:t>II</a:t>
            </a:r>
            <a:endParaRPr lang="en-US" altLang="zh-CN" sz="3200" b="1" spc="-50" dirty="0">
              <a:latin typeface="Arial" panose="020B0604020202020204"/>
              <a:cs typeface="Arial" panose="020B0604020202020204"/>
            </a:endParaRPr>
          </a:p>
        </p:txBody>
      </p:sp>
      <p:sp>
        <p:nvSpPr>
          <p:cNvPr id="9" name="object 9"/>
          <p:cNvSpPr txBox="1"/>
          <p:nvPr/>
        </p:nvSpPr>
        <p:spPr>
          <a:xfrm>
            <a:off x="8576945" y="6415405"/>
            <a:ext cx="28448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grpSp>
        <p:nvGrpSpPr>
          <p:cNvPr id="13" name="组合 12"/>
          <p:cNvGrpSpPr/>
          <p:nvPr/>
        </p:nvGrpSpPr>
        <p:grpSpPr>
          <a:xfrm>
            <a:off x="316865" y="1326515"/>
            <a:ext cx="4147185" cy="5356860"/>
            <a:chOff x="499" y="2089"/>
            <a:chExt cx="6531" cy="8436"/>
          </a:xfrm>
        </p:grpSpPr>
        <p:sp>
          <p:nvSpPr>
            <p:cNvPr id="8" name="文本框 7"/>
            <p:cNvSpPr txBox="1"/>
            <p:nvPr/>
          </p:nvSpPr>
          <p:spPr>
            <a:xfrm>
              <a:off x="630" y="9801"/>
              <a:ext cx="6401" cy="725"/>
            </a:xfrm>
            <a:prstGeom prst="rect">
              <a:avLst/>
            </a:prstGeom>
            <a:noFill/>
          </p:spPr>
          <p:txBody>
            <a:bodyPr wrap="square" rtlCol="0" anchor="t">
              <a:spAutoFit/>
            </a:bodyPr>
            <a:lstStyle/>
            <a:p>
              <a:r>
                <a:rPr lang="zh-CN" altLang="en-US" sz="1200"/>
                <a:t>G.Alefeld &amp; J.Volkl,Hydrogen in Metals,I &amp; </a:t>
              </a:r>
              <a:r>
                <a:rPr lang="en-US" altLang="zh-CN" sz="1200"/>
                <a:t>II</a:t>
              </a:r>
              <a:r>
                <a:rPr lang="zh-CN" altLang="en-US" sz="1200"/>
                <a:t>,Topics in Applied Physics, V.28～29,1978.</a:t>
              </a:r>
              <a:endParaRPr lang="zh-CN" altLang="en-US" sz="1200"/>
            </a:p>
          </p:txBody>
        </p:sp>
        <p:grpSp>
          <p:nvGrpSpPr>
            <p:cNvPr id="14" name="组合 13"/>
            <p:cNvGrpSpPr/>
            <p:nvPr/>
          </p:nvGrpSpPr>
          <p:grpSpPr>
            <a:xfrm>
              <a:off x="499" y="2089"/>
              <a:ext cx="6526" cy="7119"/>
              <a:chOff x="379" y="1969"/>
              <a:chExt cx="6526" cy="7119"/>
            </a:xfrm>
          </p:grpSpPr>
          <p:sp>
            <p:nvSpPr>
              <p:cNvPr id="10" name="文本框 9"/>
              <p:cNvSpPr txBox="1"/>
              <p:nvPr/>
            </p:nvSpPr>
            <p:spPr>
              <a:xfrm>
                <a:off x="629" y="8169"/>
                <a:ext cx="6036" cy="919"/>
              </a:xfrm>
              <a:prstGeom prst="rect">
                <a:avLst/>
              </a:prstGeom>
              <a:noFill/>
            </p:spPr>
            <p:txBody>
              <a:bodyPr wrap="square" rtlCol="0" anchor="t">
                <a:spAutoFit/>
              </a:bodyPr>
              <a:lstStyle/>
              <a:p>
                <a:r>
                  <a:rPr lang="zh-CN" altLang="en-US" sz="1600" b="1"/>
                  <a:t>Fig.</a:t>
                </a:r>
                <a:r>
                  <a:rPr lang="en-US" altLang="zh-CN" sz="1600" b="1"/>
                  <a:t>1.</a:t>
                </a:r>
                <a:r>
                  <a:rPr lang="zh-CN" altLang="en-US" sz="1600" b="1"/>
                  <a:t>2</a:t>
                </a:r>
                <a:r>
                  <a:rPr lang="zh-CN" altLang="en-US" sz="1600"/>
                  <a:t> Diffusion coefficients of H, N and O in Nb, and C in </a:t>
                </a:r>
                <a:r>
                  <a:rPr lang="zh-CN" altLang="en-US" sz="1600">
                    <a:latin typeface="Arial" panose="020B0604020202020204" pitchFamily="34" charset="0"/>
                    <a:cs typeface="Arial" panose="020B0604020202020204" pitchFamily="34" charset="0"/>
                  </a:rPr>
                  <a:t>α</a:t>
                </a:r>
                <a:r>
                  <a:rPr lang="zh-CN" altLang="en-US" sz="1600"/>
                  <a:t>- Fe</a:t>
                </a:r>
                <a:endParaRPr lang="zh-CN" altLang="en-US" sz="1600"/>
              </a:p>
            </p:txBody>
          </p:sp>
          <p:pic>
            <p:nvPicPr>
              <p:cNvPr id="11" name="图片 10" descr="氢的扩散系数"/>
              <p:cNvPicPr>
                <a:picLocks noChangeAspect="1"/>
              </p:cNvPicPr>
              <p:nvPr/>
            </p:nvPicPr>
            <p:blipFill>
              <a:blip r:embed="rId4"/>
              <a:stretch>
                <a:fillRect/>
              </a:stretch>
            </p:blipFill>
            <p:spPr>
              <a:xfrm>
                <a:off x="379" y="3469"/>
                <a:ext cx="6286" cy="4700"/>
              </a:xfrm>
              <a:prstGeom prst="rect">
                <a:avLst/>
              </a:prstGeom>
            </p:spPr>
          </p:pic>
          <p:sp>
            <p:nvSpPr>
              <p:cNvPr id="12" name="文本框 11"/>
              <p:cNvSpPr txBox="1"/>
              <p:nvPr/>
            </p:nvSpPr>
            <p:spPr>
              <a:xfrm>
                <a:off x="620" y="1969"/>
                <a:ext cx="6285" cy="1452"/>
              </a:xfrm>
              <a:prstGeom prst="rect">
                <a:avLst/>
              </a:prstGeom>
              <a:noFill/>
            </p:spPr>
            <p:txBody>
              <a:bodyPr wrap="square" rtlCol="0" anchor="t">
                <a:spAutoFit/>
              </a:bodyPr>
              <a:lstStyle/>
              <a:p>
                <a:r>
                  <a:rPr lang="zh-CN" altLang="en-US">
                    <a:latin typeface="FZDaHei-B02S" panose="02000000000000000000" charset="-122"/>
                    <a:ea typeface="FZDaHei-B02S" panose="02000000000000000000" charset="-122"/>
                    <a:cs typeface="FZDaHei-B02S" panose="02000000000000000000" charset="-122"/>
                  </a:rPr>
                  <a:t>和 </a:t>
                </a:r>
                <a:r>
                  <a:rPr lang="en-US" altLang="zh-CN">
                    <a:latin typeface="FZDaHei-B02S" panose="02000000000000000000" charset="-122"/>
                    <a:ea typeface="FZDaHei-B02S" panose="02000000000000000000" charset="-122"/>
                    <a:cs typeface="FZDaHei-B02S" panose="02000000000000000000" charset="-122"/>
                  </a:rPr>
                  <a:t>N,O,C </a:t>
                </a:r>
                <a:r>
                  <a:rPr lang="zh-CN" altLang="en-US">
                    <a:latin typeface="FZDaHei-B02S" panose="02000000000000000000" charset="-122"/>
                    <a:ea typeface="FZDaHei-B02S" panose="02000000000000000000" charset="-122"/>
                    <a:cs typeface="FZDaHei-B02S" panose="02000000000000000000" charset="-122"/>
                  </a:rPr>
                  <a:t>等元素相比，</a:t>
                </a:r>
                <a:r>
                  <a:rPr lang="en-US" altLang="zh-CN">
                    <a:latin typeface="FZDaHei-B02S" panose="02000000000000000000" charset="-122"/>
                    <a:ea typeface="FZDaHei-B02S" panose="02000000000000000000" charset="-122"/>
                    <a:cs typeface="FZDaHei-B02S" panose="02000000000000000000" charset="-122"/>
                  </a:rPr>
                  <a:t>H</a:t>
                </a:r>
                <a:r>
                  <a:rPr lang="zh-CN" altLang="en-US">
                    <a:latin typeface="FZDaHei-B02S" panose="02000000000000000000" charset="-122"/>
                    <a:ea typeface="FZDaHei-B02S" panose="02000000000000000000" charset="-122"/>
                    <a:cs typeface="FZDaHei-B02S" panose="02000000000000000000" charset="-122"/>
                  </a:rPr>
                  <a:t>的扩散激活能较低，导致即使在低温区间，</a:t>
                </a:r>
                <a:r>
                  <a:rPr lang="en-US" altLang="zh-CN">
                    <a:latin typeface="FZDaHei-B02S" panose="02000000000000000000" charset="-122"/>
                    <a:ea typeface="FZDaHei-B02S" panose="02000000000000000000" charset="-122"/>
                    <a:cs typeface="FZDaHei-B02S" panose="02000000000000000000" charset="-122"/>
                  </a:rPr>
                  <a:t>H</a:t>
                </a:r>
                <a:r>
                  <a:rPr lang="zh-CN" altLang="en-US">
                    <a:latin typeface="FZDaHei-B02S" panose="02000000000000000000" charset="-122"/>
                    <a:ea typeface="FZDaHei-B02S" panose="02000000000000000000" charset="-122"/>
                    <a:cs typeface="FZDaHei-B02S" panose="02000000000000000000" charset="-122"/>
                  </a:rPr>
                  <a:t>在金属中依旧有较大的扩散系数</a:t>
                </a:r>
                <a:endParaRPr lang="zh-CN" altLang="en-US">
                  <a:latin typeface="FZDaHei-B02S" panose="02000000000000000000" charset="-122"/>
                  <a:ea typeface="FZDaHei-B02S" panose="02000000000000000000" charset="-122"/>
                  <a:cs typeface="FZDaHei-B02S" panose="02000000000000000000" charset="-122"/>
                </a:endParaRPr>
              </a:p>
            </p:txBody>
          </p:sp>
        </p:grpSp>
      </p:grpSp>
      <p:pic>
        <p:nvPicPr>
          <p:cNvPr id="24" name="图片 23" descr="71dbd4081acd6fa1dc1d94bd0a251c24"/>
          <p:cNvPicPr>
            <a:picLocks noChangeAspect="1"/>
          </p:cNvPicPr>
          <p:nvPr/>
        </p:nvPicPr>
        <p:blipFill>
          <a:blip r:embed="rId5"/>
          <a:stretch>
            <a:fillRect/>
          </a:stretch>
        </p:blipFill>
        <p:spPr>
          <a:xfrm>
            <a:off x="4799965" y="1555115"/>
            <a:ext cx="3662045" cy="2174240"/>
          </a:xfrm>
          <a:prstGeom prst="rect">
            <a:avLst/>
          </a:prstGeom>
        </p:spPr>
      </p:pic>
      <p:pic>
        <p:nvPicPr>
          <p:cNvPr id="28" name="图片 27" descr="镍基合金"/>
          <p:cNvPicPr>
            <a:picLocks noChangeAspect="1"/>
          </p:cNvPicPr>
          <p:nvPr/>
        </p:nvPicPr>
        <p:blipFill>
          <a:blip r:embed="rId6"/>
          <a:stretch>
            <a:fillRect/>
          </a:stretch>
        </p:blipFill>
        <p:spPr>
          <a:xfrm>
            <a:off x="4797425" y="3806190"/>
            <a:ext cx="3664585" cy="20662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733298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1</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3</a:t>
            </a:r>
            <a:r>
              <a:rPr sz="3200" b="1" spc="-50" dirty="0">
                <a:latin typeface="Arial" panose="020B0604020202020204"/>
                <a:cs typeface="Arial" panose="020B0604020202020204"/>
              </a:rPr>
              <a:t> </a:t>
            </a:r>
            <a:r>
              <a:rPr lang="en-US" sz="2800" spc="-50" dirty="0">
                <a:latin typeface="Arial" panose="020B0604020202020204"/>
                <a:cs typeface="Arial" panose="020B0604020202020204"/>
              </a:rPr>
              <a:t>GBs engineering</a:t>
            </a:r>
            <a:r>
              <a:rPr lang="en-US" sz="3200" spc="-50" dirty="0">
                <a:latin typeface="Arial" panose="020B0604020202020204"/>
                <a:cs typeface="Arial" panose="020B0604020202020204"/>
              </a:rPr>
              <a:t>——</a:t>
            </a:r>
            <a:r>
              <a:rPr lang="zh-CN" altLang="en-US" sz="3200" b="1" spc="-50" dirty="0">
                <a:latin typeface="Arial" panose="020B0604020202020204"/>
                <a:cs typeface="Arial" panose="020B0604020202020204"/>
              </a:rPr>
              <a:t>一种</a:t>
            </a:r>
            <a:r>
              <a:rPr lang="zh-CN" altLang="en-US" sz="3200" b="1" spc="-50" dirty="0">
                <a:latin typeface="+mj-ea"/>
                <a:sym typeface="+mn-ea"/>
              </a:rPr>
              <a:t>解决方案</a:t>
            </a:r>
            <a:endParaRPr lang="zh-CN" altLang="en-US" sz="3200" b="1" spc="-50" dirty="0">
              <a:latin typeface="+mj-ea"/>
              <a:sym typeface="+mn-ea"/>
            </a:endParaRPr>
          </a:p>
        </p:txBody>
      </p:sp>
      <p:sp>
        <p:nvSpPr>
          <p:cNvPr id="13" name="矩形 12"/>
          <p:cNvSpPr/>
          <p:nvPr/>
        </p:nvSpPr>
        <p:spPr>
          <a:xfrm>
            <a:off x="180339" y="1224226"/>
            <a:ext cx="8972551" cy="398780"/>
          </a:xfrm>
          <a:prstGeom prst="rect">
            <a:avLst/>
          </a:prstGeom>
        </p:spPr>
        <p:txBody>
          <a:bodyPr wrap="square">
            <a:spAutoFit/>
          </a:bodyPr>
          <a:lstStyle/>
          <a:p>
            <a:pPr marL="342900" indent="-342900">
              <a:buFont typeface="Wingdings" panose="05000000000000000000" pitchFamily="2" charset="2"/>
              <a:buChar char="Ø"/>
            </a:pPr>
            <a:r>
              <a:rPr lang="zh-CN" altLang="en-US" sz="2000" dirty="0">
                <a:effectLst/>
                <a:latin typeface="FZDaHei-B02S" panose="02000000000000000000" charset="-122"/>
                <a:ea typeface="FZDaHei-B02S" panose="02000000000000000000" charset="-122"/>
                <a:cs typeface="FZDaHei-B02S" panose="02000000000000000000" charset="-122"/>
                <a:sym typeface="+mn-ea"/>
              </a:rPr>
              <a:t>针对性地改变金属材料中的晶界（</a:t>
            </a:r>
            <a:r>
              <a:rPr lang="en-US" altLang="zh-CN" sz="2000" dirty="0">
                <a:effectLst/>
                <a:latin typeface="FZDaHei-B02S" panose="02000000000000000000" charset="-122"/>
                <a:ea typeface="FZDaHei-B02S" panose="02000000000000000000" charset="-122"/>
                <a:cs typeface="FZDaHei-B02S" panose="02000000000000000000" charset="-122"/>
                <a:sym typeface="+mn-ea"/>
              </a:rPr>
              <a:t>GBs</a:t>
            </a:r>
            <a:r>
              <a:rPr lang="zh-CN" altLang="en-US" sz="2000" dirty="0">
                <a:effectLst/>
                <a:latin typeface="FZDaHei-B02S" panose="02000000000000000000" charset="-122"/>
                <a:ea typeface="FZDaHei-B02S" panose="02000000000000000000" charset="-122"/>
                <a:cs typeface="FZDaHei-B02S" panose="02000000000000000000" charset="-122"/>
                <a:sym typeface="+mn-ea"/>
              </a:rPr>
              <a:t>）可能设计出低 </a:t>
            </a:r>
            <a:r>
              <a:rPr lang="en-US" altLang="zh-CN" sz="2000" dirty="0">
                <a:effectLst/>
                <a:latin typeface="FZDaHei-B02S" panose="02000000000000000000" charset="-122"/>
                <a:ea typeface="FZDaHei-B02S" panose="02000000000000000000" charset="-122"/>
                <a:cs typeface="FZDaHei-B02S" panose="02000000000000000000" charset="-122"/>
                <a:sym typeface="+mn-ea"/>
              </a:rPr>
              <a:t>HE </a:t>
            </a:r>
            <a:r>
              <a:rPr lang="zh-CN" altLang="en-US" sz="2000" dirty="0">
                <a:effectLst/>
                <a:latin typeface="FZDaHei-B02S" panose="02000000000000000000" charset="-122"/>
                <a:ea typeface="FZDaHei-B02S" panose="02000000000000000000" charset="-122"/>
                <a:cs typeface="FZDaHei-B02S" panose="02000000000000000000" charset="-122"/>
                <a:sym typeface="+mn-ea"/>
              </a:rPr>
              <a:t>敏感性的材料</a:t>
            </a:r>
            <a:endParaRPr lang="zh-CN" altLang="en-US" sz="2000" dirty="0">
              <a:latin typeface="FZDaHei-B02S" panose="02000000000000000000" charset="-122"/>
              <a:ea typeface="FZDaHei-B02S" panose="02000000000000000000" charset="-122"/>
              <a:cs typeface="FZDaHei-B02S" panose="02000000000000000000" charset="-122"/>
            </a:endParaRPr>
          </a:p>
        </p:txBody>
      </p:sp>
      <p:grpSp>
        <p:nvGrpSpPr>
          <p:cNvPr id="18" name="组合 17"/>
          <p:cNvGrpSpPr/>
          <p:nvPr/>
        </p:nvGrpSpPr>
        <p:grpSpPr>
          <a:xfrm>
            <a:off x="298450" y="1623060"/>
            <a:ext cx="8673465" cy="2543760"/>
            <a:chOff x="510" y="2765"/>
            <a:chExt cx="13666" cy="4822"/>
          </a:xfrm>
        </p:grpSpPr>
        <p:sp>
          <p:nvSpPr>
            <p:cNvPr id="21" name="文本框 20"/>
            <p:cNvSpPr txBox="1"/>
            <p:nvPr/>
          </p:nvSpPr>
          <p:spPr>
            <a:xfrm>
              <a:off x="630" y="6517"/>
              <a:ext cx="8943" cy="1070"/>
            </a:xfrm>
            <a:prstGeom prst="rect">
              <a:avLst/>
            </a:prstGeom>
            <a:noFill/>
          </p:spPr>
          <p:txBody>
            <a:bodyPr wrap="square" rtlCol="0" anchor="t">
              <a:spAutoFit/>
            </a:bodyPr>
            <a:lstStyle/>
            <a:p>
              <a:pPr algn="l">
                <a:lnSpc>
                  <a:spcPct val="110000"/>
                </a:lnSpc>
              </a:pPr>
              <a:r>
                <a:rPr lang="zh-CN" altLang="en-US" sz="1400" b="1">
                  <a:latin typeface="+mj-lt"/>
                  <a:ea typeface="+mj-ea"/>
                  <a:cs typeface="+mj-lt"/>
                </a:rPr>
                <a:t>Fig.</a:t>
              </a:r>
              <a:r>
                <a:rPr lang="en-US" altLang="zh-CN" sz="1400" b="1">
                  <a:latin typeface="+mj-lt"/>
                  <a:ea typeface="+mj-ea"/>
                  <a:cs typeface="+mj-lt"/>
                </a:rPr>
                <a:t>1.4</a:t>
              </a:r>
              <a:r>
                <a:rPr lang="zh-CN" altLang="en-US" sz="1400">
                  <a:latin typeface="+mj-lt"/>
                  <a:ea typeface="+mj-ea"/>
                  <a:cs typeface="+mj-lt"/>
                </a:rPr>
                <a:t> 处理前后 </a:t>
              </a:r>
              <a:r>
                <a:rPr lang="en-US" altLang="zh-CN" sz="1400">
                  <a:latin typeface="+mj-lt"/>
                  <a:ea typeface="+mj-ea"/>
                  <a:cs typeface="+mj-lt"/>
                </a:rPr>
                <a:t>Ni </a:t>
              </a:r>
              <a:r>
                <a:rPr lang="zh-CN" altLang="en-US" sz="1400">
                  <a:latin typeface="+mj-lt"/>
                  <a:ea typeface="+mj-ea"/>
                  <a:cs typeface="+mj-lt"/>
                </a:rPr>
                <a:t>的 </a:t>
              </a:r>
              <a:r>
                <a:rPr lang="en-US" altLang="zh-CN" sz="1400">
                  <a:latin typeface="+mj-lt"/>
                  <a:ea typeface="+mj-ea"/>
                  <a:cs typeface="+mj-lt"/>
                </a:rPr>
                <a:t>HE </a:t>
              </a:r>
              <a:r>
                <a:rPr lang="zh-CN" altLang="en-US" sz="1400">
                  <a:latin typeface="+mj-lt"/>
                  <a:ea typeface="+mj-ea"/>
                  <a:cs typeface="+mj-lt"/>
                </a:rPr>
                <a:t>敏感性测试结果：</a:t>
              </a:r>
              <a:r>
                <a:rPr lang="en-US" altLang="zh-CN" sz="1400">
                  <a:latin typeface="+mj-lt"/>
                  <a:ea typeface="+mj-ea"/>
                  <a:cs typeface="+mj-lt"/>
                </a:rPr>
                <a:t>(A)</a:t>
              </a:r>
              <a:r>
                <a:rPr lang="zh-CN" altLang="en-US" sz="1400">
                  <a:latin typeface="+mj-lt"/>
                  <a:ea typeface="+mj-ea"/>
                  <a:cs typeface="+mj-lt"/>
                </a:rPr>
                <a:t>低特殊晶界含量组展示了</a:t>
              </a:r>
              <a:r>
                <a:rPr lang="en-US" altLang="zh-CN" sz="1400">
                  <a:latin typeface="+mj-lt"/>
                  <a:ea typeface="+mj-ea"/>
                  <a:cs typeface="+mj-lt"/>
                </a:rPr>
                <a:t>100% </a:t>
              </a:r>
              <a:r>
                <a:rPr lang="zh-CN" altLang="en-US" sz="1400">
                  <a:latin typeface="+mj-lt"/>
                  <a:ea typeface="+mj-ea"/>
                  <a:cs typeface="+mj-lt"/>
                </a:rPr>
                <a:t>的穿晶断裂；</a:t>
              </a:r>
              <a:r>
                <a:rPr lang="en-US" altLang="zh-CN" sz="1400">
                  <a:latin typeface="+mj-lt"/>
                  <a:ea typeface="+mj-ea"/>
                  <a:cs typeface="+mj-lt"/>
                </a:rPr>
                <a:t>(B)</a:t>
              </a:r>
              <a:r>
                <a:rPr lang="zh-CN" altLang="en-US" sz="1400">
                  <a:latin typeface="+mj-lt"/>
                  <a:ea typeface="+mj-ea"/>
                  <a:cs typeface="+mj-lt"/>
                </a:rPr>
                <a:t>高特殊晶界含量组展示了更多的韧性断裂特征</a:t>
              </a:r>
              <a:endParaRPr lang="zh-CN" altLang="en-US" sz="1400">
                <a:latin typeface="+mj-lt"/>
                <a:ea typeface="+mj-ea"/>
                <a:cs typeface="+mj-lt"/>
              </a:endParaRPr>
            </a:p>
          </p:txBody>
        </p:sp>
        <p:pic>
          <p:nvPicPr>
            <p:cNvPr id="8" name="图片 7"/>
            <p:cNvPicPr>
              <a:picLocks noChangeAspect="1"/>
            </p:cNvPicPr>
            <p:nvPr/>
          </p:nvPicPr>
          <p:blipFill>
            <a:blip r:embed="rId4"/>
            <a:stretch>
              <a:fillRect/>
            </a:stretch>
          </p:blipFill>
          <p:spPr>
            <a:xfrm>
              <a:off x="510" y="2766"/>
              <a:ext cx="8944" cy="3751"/>
            </a:xfrm>
            <a:prstGeom prst="rect">
              <a:avLst/>
            </a:prstGeom>
          </p:spPr>
        </p:pic>
        <p:sp>
          <p:nvSpPr>
            <p:cNvPr id="12" name="文本框 11"/>
            <p:cNvSpPr txBox="1"/>
            <p:nvPr/>
          </p:nvSpPr>
          <p:spPr>
            <a:xfrm>
              <a:off x="9922" y="6517"/>
              <a:ext cx="4254" cy="1070"/>
            </a:xfrm>
            <a:prstGeom prst="rect">
              <a:avLst/>
            </a:prstGeom>
            <a:noFill/>
          </p:spPr>
          <p:txBody>
            <a:bodyPr wrap="square" rtlCol="0" anchor="t">
              <a:spAutoFit/>
            </a:bodyPr>
            <a:lstStyle/>
            <a:p>
              <a:pPr algn="l">
                <a:lnSpc>
                  <a:spcPct val="110000"/>
                </a:lnSpc>
              </a:pPr>
              <a:r>
                <a:rPr lang="zh-CN" altLang="en-US" sz="1400" b="1">
                  <a:latin typeface="+mj-lt"/>
                  <a:ea typeface="+mj-ea"/>
                  <a:cs typeface="+mj-lt"/>
                </a:rPr>
                <a:t>Fig.</a:t>
              </a:r>
              <a:r>
                <a:rPr lang="en-US" altLang="zh-CN" sz="1400" b="1">
                  <a:latin typeface="+mj-lt"/>
                  <a:ea typeface="+mj-ea"/>
                  <a:cs typeface="+mj-lt"/>
                </a:rPr>
                <a:t>1.5</a:t>
              </a:r>
              <a:r>
                <a:rPr lang="zh-CN" altLang="en-US" sz="1400">
                  <a:latin typeface="+mj-lt"/>
                  <a:ea typeface="+mj-ea"/>
                  <a:cs typeface="+mj-lt"/>
                </a:rPr>
                <a:t> 处理前后 </a:t>
              </a:r>
              <a:r>
                <a:rPr lang="en-US" altLang="zh-CN" sz="1400">
                  <a:latin typeface="+mj-lt"/>
                  <a:ea typeface="+mj-ea"/>
                  <a:cs typeface="+mj-lt"/>
                </a:rPr>
                <a:t>Ni </a:t>
              </a:r>
              <a:r>
                <a:rPr lang="zh-CN" altLang="en-US" sz="1400">
                  <a:latin typeface="+mj-lt"/>
                  <a:ea typeface="+mj-ea"/>
                  <a:cs typeface="+mj-lt"/>
                </a:rPr>
                <a:t>的 性能对比，数据：塑性变形区域占比</a:t>
              </a:r>
              <a:endParaRPr lang="zh-CN" altLang="en-US" sz="1400">
                <a:latin typeface="+mj-lt"/>
                <a:ea typeface="+mj-ea"/>
                <a:cs typeface="+mj-lt"/>
              </a:endParaRPr>
            </a:p>
          </p:txBody>
        </p:sp>
        <p:pic>
          <p:nvPicPr>
            <p:cNvPr id="15" name="图片 14"/>
            <p:cNvPicPr>
              <a:picLocks noChangeAspect="1"/>
            </p:cNvPicPr>
            <p:nvPr/>
          </p:nvPicPr>
          <p:blipFill>
            <a:blip r:embed="rId5"/>
            <a:stretch>
              <a:fillRect/>
            </a:stretch>
          </p:blipFill>
          <p:spPr>
            <a:xfrm>
              <a:off x="9790" y="2765"/>
              <a:ext cx="4240" cy="3614"/>
            </a:xfrm>
            <a:prstGeom prst="rect">
              <a:avLst/>
            </a:prstGeom>
          </p:spPr>
        </p:pic>
      </p:grpSp>
      <p:sp>
        <p:nvSpPr>
          <p:cNvPr id="22" name="文本框 21"/>
          <p:cNvSpPr txBox="1"/>
          <p:nvPr/>
        </p:nvSpPr>
        <p:spPr>
          <a:xfrm>
            <a:off x="5638165" y="5955030"/>
            <a:ext cx="4031615" cy="460375"/>
          </a:xfrm>
          <a:prstGeom prst="rect">
            <a:avLst/>
          </a:prstGeom>
          <a:noFill/>
        </p:spPr>
        <p:txBody>
          <a:bodyPr wrap="square" rtlCol="0" anchor="t">
            <a:spAutoFit/>
          </a:bodyPr>
          <a:lstStyle/>
          <a:p>
            <a:r>
              <a:rPr sz="1200">
                <a:sym typeface="+mn-ea"/>
              </a:rPr>
              <a:t>S. Bechtle et al. / Acta Materialia 57 (2009) 4148–4157</a:t>
            </a:r>
            <a:endParaRPr sz="1200">
              <a:sym typeface="+mn-ea"/>
            </a:endParaRPr>
          </a:p>
          <a:p>
            <a:r>
              <a:rPr sz="1200">
                <a:sym typeface="+mn-ea"/>
              </a:rPr>
              <a:t>A. Oudriss et al. / Scripta Materialia 66 (2012) 37–40</a:t>
            </a:r>
            <a:endParaRPr sz="1200">
              <a:sym typeface="+mn-ea"/>
            </a:endParaRPr>
          </a:p>
        </p:txBody>
      </p:sp>
      <p:sp>
        <p:nvSpPr>
          <p:cNvPr id="23" name="文本框 22"/>
          <p:cNvSpPr txBox="1"/>
          <p:nvPr/>
        </p:nvSpPr>
        <p:spPr>
          <a:xfrm>
            <a:off x="5841365" y="4515485"/>
            <a:ext cx="3037840" cy="800735"/>
          </a:xfrm>
          <a:prstGeom prst="rect">
            <a:avLst/>
          </a:prstGeom>
          <a:noFill/>
        </p:spPr>
        <p:txBody>
          <a:bodyPr wrap="square" rtlCol="0" anchor="t">
            <a:spAutoFit/>
          </a:bodyPr>
          <a:lstStyle/>
          <a:p>
            <a:pPr>
              <a:lnSpc>
                <a:spcPct val="110000"/>
              </a:lnSpc>
            </a:pPr>
            <a:r>
              <a:rPr lang="zh-CN" altLang="en-US" sz="1400" b="1"/>
              <a:t>Fig. 1.</a:t>
            </a:r>
            <a:r>
              <a:rPr lang="en-US" altLang="zh-CN" sz="1400" b="1"/>
              <a:t>6</a:t>
            </a:r>
            <a:r>
              <a:rPr lang="en-US" altLang="zh-CN" sz="1400" b="1"/>
              <a:t> </a:t>
            </a:r>
            <a:r>
              <a:rPr lang="zh-CN" altLang="en-US" sz="1400"/>
              <a:t>(a) </a:t>
            </a:r>
            <a:r>
              <a:rPr lang="en-US" altLang="zh-CN" sz="1400"/>
              <a:t>H </a:t>
            </a:r>
            <a:r>
              <a:rPr lang="zh-CN" altLang="en-US" sz="1400"/>
              <a:t>有效扩散系数 </a:t>
            </a:r>
            <a:r>
              <a:rPr lang="en-US" altLang="zh-CN" sz="1400"/>
              <a:t>- </a:t>
            </a:r>
            <a:r>
              <a:rPr lang="zh-CN" altLang="en-US" sz="1400"/>
              <a:t>高角度晶界含量； (b) </a:t>
            </a:r>
            <a:r>
              <a:rPr lang="en-US" altLang="zh-CN" sz="1400"/>
              <a:t>H </a:t>
            </a:r>
            <a:r>
              <a:rPr lang="zh-CN" altLang="en-US" sz="1400"/>
              <a:t>溶解度 </a:t>
            </a:r>
            <a:r>
              <a:rPr lang="en-US" altLang="zh-CN" sz="1400"/>
              <a:t>&amp; </a:t>
            </a:r>
            <a:r>
              <a:rPr lang="zh-CN" altLang="en-US" sz="1400"/>
              <a:t>空位集中度</a:t>
            </a:r>
            <a:r>
              <a:rPr lang="zh-CN" altLang="en-US" sz="1400">
                <a:sym typeface="+mn-ea"/>
              </a:rPr>
              <a:t> </a:t>
            </a:r>
            <a:r>
              <a:rPr lang="en-US" altLang="zh-CN" sz="1400">
                <a:sym typeface="+mn-ea"/>
              </a:rPr>
              <a:t>- </a:t>
            </a:r>
            <a:r>
              <a:rPr lang="zh-CN" altLang="en-US" sz="1400">
                <a:sym typeface="+mn-ea"/>
              </a:rPr>
              <a:t>高角度晶界含量</a:t>
            </a:r>
            <a:endParaRPr lang="zh-CN" altLang="en-US" sz="1400"/>
          </a:p>
        </p:txBody>
      </p:sp>
      <p:pic>
        <p:nvPicPr>
          <p:cNvPr id="24" name="图片 23" descr="fd247819ad6d09972cd9f7b0b46e34c"/>
          <p:cNvPicPr>
            <a:picLocks noChangeAspect="1"/>
          </p:cNvPicPr>
          <p:nvPr/>
        </p:nvPicPr>
        <p:blipFill>
          <a:blip r:embed="rId6"/>
          <a:stretch>
            <a:fillRect/>
          </a:stretch>
        </p:blipFill>
        <p:spPr>
          <a:xfrm>
            <a:off x="241935" y="4327525"/>
            <a:ext cx="5426075" cy="2270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1</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系统研究晶界</a:t>
            </a:r>
            <a:r>
              <a:rPr lang="zh-CN" sz="3200" b="1" spc="-50" dirty="0">
                <a:latin typeface="Arial" panose="020B0604020202020204"/>
                <a:cs typeface="Arial" panose="020B0604020202020204"/>
              </a:rPr>
              <a:t>结构时的困难</a:t>
            </a:r>
            <a:endParaRPr lang="zh-CN" sz="3200" b="1" spc="-50" dirty="0">
              <a:latin typeface="Arial" panose="020B0604020202020204"/>
              <a:cs typeface="Arial" panose="020B0604020202020204"/>
            </a:endParaRPr>
          </a:p>
        </p:txBody>
      </p:sp>
      <p:sp>
        <p:nvSpPr>
          <p:cNvPr id="17" name="文本框 16"/>
          <p:cNvSpPr txBox="1"/>
          <p:nvPr/>
        </p:nvSpPr>
        <p:spPr>
          <a:xfrm>
            <a:off x="301625" y="1132467"/>
            <a:ext cx="8055610" cy="645160"/>
          </a:xfrm>
          <a:prstGeom prst="rect">
            <a:avLst/>
          </a:prstGeom>
          <a:noFill/>
        </p:spPr>
        <p:txBody>
          <a:bodyPr wrap="square" rtlCol="0" anchor="t">
            <a:spAutoFit/>
          </a:bodyPr>
          <a:lstStyle/>
          <a:p>
            <a:r>
              <a:rPr lang="zh-CN" altLang="en-US" dirty="0">
                <a:latin typeface="FZDaHei-B02S" panose="02000000000000000000" charset="-122"/>
                <a:ea typeface="FZDaHei-B02S" panose="02000000000000000000" charset="-122"/>
                <a:cs typeface="FZDaHei-B02S" panose="02000000000000000000" charset="-122"/>
              </a:rPr>
              <a:t>在定量计算金属材料的结构-特性关系（</a:t>
            </a:r>
            <a:r>
              <a:rPr lang="en-US" altLang="zh-CN" dirty="0">
                <a:latin typeface="FZDaHei-B02S" panose="02000000000000000000" charset="-122"/>
                <a:ea typeface="FZDaHei-B02S" panose="02000000000000000000" charset="-122"/>
                <a:cs typeface="FZDaHei-B02S" panose="02000000000000000000" charset="-122"/>
              </a:rPr>
              <a:t>bottom-to-up</a:t>
            </a:r>
            <a:r>
              <a:rPr lang="zh-CN" altLang="en-US" dirty="0">
                <a:latin typeface="FZDaHei-B02S" panose="02000000000000000000" charset="-122"/>
                <a:ea typeface="FZDaHei-B02S" panose="02000000000000000000" charset="-122"/>
                <a:cs typeface="FZDaHei-B02S" panose="02000000000000000000" charset="-122"/>
              </a:rPr>
              <a:t>）以及分析 GB 对材料的宏观性能的影响方面，仍然存在若干挑战</a:t>
            </a:r>
            <a:endParaRPr lang="zh-CN" altLang="en-US" dirty="0">
              <a:latin typeface="FZDaHei-B02S" panose="02000000000000000000" charset="-122"/>
              <a:ea typeface="FZDaHei-B02S" panose="02000000000000000000" charset="-122"/>
              <a:cs typeface="FZDaHei-B02S" panose="02000000000000000000" charset="-122"/>
            </a:endParaRPr>
          </a:p>
        </p:txBody>
      </p:sp>
      <p:grpSp>
        <p:nvGrpSpPr>
          <p:cNvPr id="63" name="组合 62"/>
          <p:cNvGrpSpPr/>
          <p:nvPr/>
        </p:nvGrpSpPr>
        <p:grpSpPr>
          <a:xfrm>
            <a:off x="469265" y="4809035"/>
            <a:ext cx="8063865" cy="2048965"/>
            <a:chOff x="1101" y="7337"/>
            <a:chExt cx="12699" cy="3227"/>
          </a:xfrm>
        </p:grpSpPr>
        <p:grpSp>
          <p:nvGrpSpPr>
            <p:cNvPr id="60" name="组合 59"/>
            <p:cNvGrpSpPr/>
            <p:nvPr/>
          </p:nvGrpSpPr>
          <p:grpSpPr>
            <a:xfrm>
              <a:off x="1101" y="7337"/>
              <a:ext cx="4802" cy="2860"/>
              <a:chOff x="8042" y="2757"/>
              <a:chExt cx="5381" cy="3669"/>
            </a:xfrm>
          </p:grpSpPr>
          <p:grpSp>
            <p:nvGrpSpPr>
              <p:cNvPr id="40" name="组合 39"/>
              <p:cNvGrpSpPr>
                <a:grpSpLocks noChangeAspect="1"/>
              </p:cNvGrpSpPr>
              <p:nvPr/>
            </p:nvGrpSpPr>
            <p:grpSpPr>
              <a:xfrm rot="10800000">
                <a:off x="8042" y="2757"/>
                <a:ext cx="5381" cy="2988"/>
                <a:chOff x="785391" y="1143633"/>
                <a:chExt cx="10211720" cy="5669906"/>
              </a:xfrm>
            </p:grpSpPr>
            <p:pic>
              <p:nvPicPr>
                <p:cNvPr id="24" name="图片 23"/>
                <p:cNvPicPr>
                  <a:picLocks noChangeAspect="1"/>
                </p:cNvPicPr>
                <p:nvPr/>
              </p:nvPicPr>
              <p:blipFill>
                <a:blip r:embed="rId4"/>
                <a:stretch>
                  <a:fillRect/>
                </a:stretch>
              </p:blipFill>
              <p:spPr>
                <a:xfrm>
                  <a:off x="5733535" y="1246198"/>
                  <a:ext cx="5263576" cy="5220783"/>
                </a:xfrm>
                <a:prstGeom prst="rect">
                  <a:avLst/>
                </a:prstGeom>
              </p:spPr>
            </p:pic>
            <p:pic>
              <p:nvPicPr>
                <p:cNvPr id="25" name="图片 24"/>
                <p:cNvPicPr>
                  <a:picLocks noChangeAspect="1"/>
                </p:cNvPicPr>
                <p:nvPr/>
              </p:nvPicPr>
              <p:blipFill>
                <a:blip r:embed="rId5"/>
                <a:stretch>
                  <a:fillRect/>
                </a:stretch>
              </p:blipFill>
              <p:spPr>
                <a:xfrm>
                  <a:off x="4174024" y="5241844"/>
                  <a:ext cx="1190625" cy="1095375"/>
                </a:xfrm>
                <a:prstGeom prst="rect">
                  <a:avLst/>
                </a:prstGeom>
              </p:spPr>
            </p:pic>
            <p:cxnSp>
              <p:nvCxnSpPr>
                <p:cNvPr id="29" name="直接连接符 28"/>
                <p:cNvCxnSpPr/>
                <p:nvPr/>
              </p:nvCxnSpPr>
              <p:spPr>
                <a:xfrm>
                  <a:off x="5897330" y="1143633"/>
                  <a:ext cx="0" cy="5669906"/>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6680454" y="2149512"/>
                  <a:ext cx="3385720" cy="3422076"/>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0066175" y="2148680"/>
                  <a:ext cx="781105" cy="3422908"/>
                </a:xfrm>
                <a:prstGeom prst="rect">
                  <a:avLst/>
                </a:prstGeom>
                <a:solidFill>
                  <a:schemeClr val="bg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897331" y="2151985"/>
                  <a:ext cx="789731" cy="3421267"/>
                </a:xfrm>
                <a:prstGeom prst="rect">
                  <a:avLst/>
                </a:prstGeom>
                <a:solidFill>
                  <a:schemeClr val="bg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681333" y="5571588"/>
                  <a:ext cx="3378234" cy="767792"/>
                </a:xfrm>
                <a:prstGeom prst="rect">
                  <a:avLst/>
                </a:prstGeom>
                <a:solidFill>
                  <a:schemeClr val="bg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681332" y="1385855"/>
                  <a:ext cx="3384842" cy="760662"/>
                </a:xfrm>
                <a:prstGeom prst="rect">
                  <a:avLst/>
                </a:prstGeom>
                <a:solidFill>
                  <a:schemeClr val="bg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066174" y="1382218"/>
                  <a:ext cx="783950" cy="765630"/>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0066174" y="5571588"/>
                  <a:ext cx="783950" cy="765630"/>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rotWithShape="1">
                <a:blip r:embed="rId4"/>
                <a:srcRect r="4077"/>
                <a:stretch>
                  <a:fillRect/>
                </a:stretch>
              </p:blipFill>
              <p:spPr>
                <a:xfrm>
                  <a:off x="785391" y="1250982"/>
                  <a:ext cx="5048992" cy="5220783"/>
                </a:xfrm>
                <a:prstGeom prst="rect">
                  <a:avLst/>
                </a:prstGeom>
              </p:spPr>
            </p:pic>
            <p:sp>
              <p:nvSpPr>
                <p:cNvPr id="41" name="矩形 40"/>
                <p:cNvSpPr/>
                <p:nvPr/>
              </p:nvSpPr>
              <p:spPr>
                <a:xfrm rot="2700000">
                  <a:off x="5593000" y="3554486"/>
                  <a:ext cx="602972" cy="593433"/>
                </a:xfrm>
                <a:prstGeom prst="rect">
                  <a:avLst/>
                </a:prstGeom>
                <a:solidFill>
                  <a:schemeClr val="accent4">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700000">
                  <a:off x="5589766" y="6040501"/>
                  <a:ext cx="602972" cy="593433"/>
                </a:xfrm>
                <a:prstGeom prst="rect">
                  <a:avLst/>
                </a:prstGeom>
                <a:solidFill>
                  <a:schemeClr val="accent4">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700000">
                  <a:off x="8080790" y="3563418"/>
                  <a:ext cx="602972" cy="593433"/>
                </a:xfrm>
                <a:prstGeom prst="rect">
                  <a:avLst/>
                </a:prstGeom>
                <a:solidFill>
                  <a:schemeClr val="accent4">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126681" y="1382218"/>
                  <a:ext cx="1553773" cy="765630"/>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126681" y="5570891"/>
                  <a:ext cx="1553773" cy="765630"/>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739578" y="2143740"/>
                  <a:ext cx="3385720" cy="3422076"/>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120219" y="2140745"/>
                  <a:ext cx="781105" cy="3426595"/>
                </a:xfrm>
                <a:prstGeom prst="rect">
                  <a:avLst/>
                </a:prstGeom>
                <a:solidFill>
                  <a:schemeClr val="bg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740457" y="5569245"/>
                  <a:ext cx="3378234" cy="767792"/>
                </a:xfrm>
                <a:prstGeom prst="rect">
                  <a:avLst/>
                </a:prstGeom>
                <a:solidFill>
                  <a:schemeClr val="bg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740456" y="1380083"/>
                  <a:ext cx="3384842" cy="760662"/>
                </a:xfrm>
                <a:prstGeom prst="rect">
                  <a:avLst/>
                </a:prstGeom>
                <a:solidFill>
                  <a:schemeClr val="bg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53055" y="2144174"/>
                  <a:ext cx="781105" cy="3422908"/>
                </a:xfrm>
                <a:prstGeom prst="rect">
                  <a:avLst/>
                </a:prstGeom>
                <a:solidFill>
                  <a:schemeClr val="bg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953054" y="1377712"/>
                  <a:ext cx="783950" cy="765630"/>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953054" y="5567082"/>
                  <a:ext cx="783950" cy="765630"/>
                </a:xfrm>
                <a:prstGeom prst="rect">
                  <a:avLst/>
                </a:prstGeom>
                <a:solidFill>
                  <a:srgbClr val="92D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p:cNvSpPr txBox="1"/>
              <p:nvPr/>
            </p:nvSpPr>
            <p:spPr>
              <a:xfrm>
                <a:off x="9628" y="5745"/>
                <a:ext cx="2166" cy="681"/>
              </a:xfrm>
              <a:prstGeom prst="rect">
                <a:avLst/>
              </a:prstGeom>
              <a:noFill/>
            </p:spPr>
            <p:txBody>
              <a:bodyPr wrap="square" rtlCol="0" anchor="t">
                <a:spAutoFit/>
              </a:bodyPr>
              <a:lstStyle/>
              <a:p>
                <a:endParaRPr lang="zh-CN" altLang="en-US" sz="1600">
                  <a:latin typeface="FZDaHei-B02S" panose="02000000000000000000" charset="-122"/>
                  <a:ea typeface="FZDaHei-B02S" panose="02000000000000000000" charset="-122"/>
                </a:endParaRPr>
              </a:p>
            </p:txBody>
          </p:sp>
        </p:grpSp>
        <p:grpSp>
          <p:nvGrpSpPr>
            <p:cNvPr id="61" name="组合 60"/>
            <p:cNvGrpSpPr/>
            <p:nvPr/>
          </p:nvGrpSpPr>
          <p:grpSpPr>
            <a:xfrm>
              <a:off x="7441" y="7507"/>
              <a:ext cx="5997" cy="3057"/>
              <a:chOff x="7160" y="6901"/>
              <a:chExt cx="6721" cy="3922"/>
            </a:xfrm>
          </p:grpSpPr>
          <p:sp>
            <p:nvSpPr>
              <p:cNvPr id="56" name="文本框 55"/>
              <p:cNvSpPr txBox="1"/>
              <p:nvPr/>
            </p:nvSpPr>
            <p:spPr>
              <a:xfrm>
                <a:off x="8210" y="9708"/>
                <a:ext cx="5160" cy="681"/>
              </a:xfrm>
              <a:prstGeom prst="rect">
                <a:avLst/>
              </a:prstGeom>
              <a:noFill/>
            </p:spPr>
            <p:txBody>
              <a:bodyPr wrap="square" rtlCol="0" anchor="t">
                <a:spAutoFit/>
              </a:bodyPr>
              <a:lstStyle/>
              <a:p>
                <a:endParaRPr lang="zh-CN" altLang="en-US" sz="1600">
                  <a:latin typeface="FZDaHei-B02S" panose="02000000000000000000" charset="-122"/>
                  <a:ea typeface="FZDaHei-B02S" panose="02000000000000000000" charset="-122"/>
                </a:endParaRPr>
              </a:p>
            </p:txBody>
          </p:sp>
          <p:pic>
            <p:nvPicPr>
              <p:cNvPr id="57" name="图片 56" descr="SU model"/>
              <p:cNvPicPr>
                <a:picLocks noChangeAspect="1"/>
              </p:cNvPicPr>
              <p:nvPr/>
            </p:nvPicPr>
            <p:blipFill>
              <a:blip r:embed="rId6"/>
              <a:stretch>
                <a:fillRect/>
              </a:stretch>
            </p:blipFill>
            <p:spPr>
              <a:xfrm>
                <a:off x="7298" y="6901"/>
                <a:ext cx="6583" cy="2554"/>
              </a:xfrm>
              <a:prstGeom prst="rect">
                <a:avLst/>
              </a:prstGeom>
            </p:spPr>
          </p:pic>
          <p:sp>
            <p:nvSpPr>
              <p:cNvPr id="58" name="文本框 57"/>
              <p:cNvSpPr txBox="1"/>
              <p:nvPr/>
            </p:nvSpPr>
            <p:spPr>
              <a:xfrm>
                <a:off x="7160" y="10266"/>
                <a:ext cx="6487" cy="557"/>
              </a:xfrm>
              <a:prstGeom prst="rect">
                <a:avLst/>
              </a:prstGeom>
              <a:noFill/>
            </p:spPr>
            <p:txBody>
              <a:bodyPr wrap="square" rtlCol="0" anchor="t">
                <a:spAutoFit/>
              </a:bodyPr>
              <a:lstStyle/>
              <a:p>
                <a:endParaRPr lang="zh-CN" altLang="en-US" sz="1200"/>
              </a:p>
            </p:txBody>
          </p:sp>
        </p:grpSp>
        <p:sp>
          <p:nvSpPr>
            <p:cNvPr id="28" name="文本框 27"/>
            <p:cNvSpPr txBox="1"/>
            <p:nvPr/>
          </p:nvSpPr>
          <p:spPr>
            <a:xfrm>
              <a:off x="1171" y="9746"/>
              <a:ext cx="12629" cy="570"/>
            </a:xfrm>
            <a:prstGeom prst="rect">
              <a:avLst/>
            </a:prstGeom>
            <a:noFill/>
          </p:spPr>
          <p:txBody>
            <a:bodyPr wrap="square" rtlCol="0" anchor="t">
              <a:spAutoFit/>
            </a:bodyPr>
            <a:lstStyle/>
            <a:p>
              <a:pPr>
                <a:lnSpc>
                  <a:spcPct val="110000"/>
                </a:lnSpc>
              </a:pPr>
              <a:r>
                <a:rPr lang="zh-CN" altLang="en-US" sz="1600" b="1">
                  <a:ea typeface="+mj-ea"/>
                  <a:cs typeface="+mn-lt"/>
                </a:rPr>
                <a:t>Fig. </a:t>
              </a:r>
              <a:r>
                <a:rPr lang="en-US" altLang="zh-CN" sz="1600" b="1">
                  <a:ea typeface="+mj-ea"/>
                  <a:cs typeface="+mn-lt"/>
                </a:rPr>
                <a:t>2.2</a:t>
              </a:r>
              <a:r>
                <a:rPr lang="en-US" altLang="zh-CN" sz="1600" b="1">
                  <a:latin typeface="+mj-ea"/>
                  <a:ea typeface="+mj-ea"/>
                  <a:cs typeface="+mj-ea"/>
                </a:rPr>
                <a:t> </a:t>
              </a:r>
              <a:r>
                <a:rPr lang="zh-CN" altLang="en-US" sz="1600">
                  <a:latin typeface="+mj-ea"/>
                  <a:ea typeface="+mj-ea"/>
                  <a:cs typeface="+mj-ea"/>
                </a:rPr>
                <a:t>若干晶界结构模型</a:t>
              </a:r>
              <a:r>
                <a:rPr lang="en-US" altLang="zh-CN" sz="1600">
                  <a:latin typeface="+mj-ea"/>
                  <a:ea typeface="+mj-ea"/>
                  <a:cs typeface="+mj-ea"/>
                </a:rPr>
                <a:t>:</a:t>
              </a:r>
              <a:r>
                <a:rPr lang="zh-CN" altLang="en-US" sz="1600">
                  <a:latin typeface="+mj-ea"/>
                  <a:ea typeface="+mj-ea"/>
                  <a:cs typeface="+mj-ea"/>
                </a:rPr>
                <a:t>  </a:t>
              </a:r>
              <a:r>
                <a:rPr lang="en-US" altLang="zh-CN" sz="1600">
                  <a:latin typeface="+mj-ea"/>
                  <a:ea typeface="+mj-ea"/>
                  <a:cs typeface="+mj-ea"/>
                </a:rPr>
                <a:t>(a) </a:t>
              </a:r>
              <a:r>
                <a:rPr lang="en-US" altLang="zh-CN" sz="1600">
                  <a:latin typeface="+mj-ea"/>
                  <a:ea typeface="+mj-ea"/>
                  <a:cs typeface="+mj-ea"/>
                  <a:sym typeface="+mn-ea"/>
                </a:rPr>
                <a:t>O</a:t>
              </a:r>
              <a:r>
                <a:rPr lang="zh-CN" altLang="en-US" sz="1600">
                  <a:latin typeface="+mj-ea"/>
                  <a:ea typeface="+mj-ea"/>
                  <a:cs typeface="+mj-ea"/>
                  <a:sym typeface="+mn-ea"/>
                </a:rPr>
                <a:t>点阵模型</a:t>
              </a:r>
              <a:r>
                <a:rPr lang="en-US" altLang="zh-CN" sz="1600">
                  <a:latin typeface="+mj-ea"/>
                  <a:ea typeface="+mj-ea"/>
                  <a:cs typeface="+mj-ea"/>
                  <a:sym typeface="+mn-ea"/>
                </a:rPr>
                <a:t>  </a:t>
              </a:r>
              <a:r>
                <a:rPr lang="en-US" altLang="zh-CN" sz="1600">
                  <a:latin typeface="+mj-ea"/>
                  <a:ea typeface="+mj-ea"/>
                  <a:cs typeface="+mj-ea"/>
                </a:rPr>
                <a:t>(b) </a:t>
              </a:r>
              <a:r>
                <a:rPr lang="zh-CN" altLang="en-US" sz="1600">
                  <a:latin typeface="+mj-ea"/>
                  <a:ea typeface="+mj-ea"/>
                  <a:cs typeface="+mj-ea"/>
                </a:rPr>
                <a:t>结构单元模型（</a:t>
              </a:r>
              <a:r>
                <a:rPr lang="zh-CN" altLang="en-US" sz="1600">
                  <a:latin typeface="+mj-ea"/>
                  <a:ea typeface="+mj-ea"/>
                  <a:cs typeface="+mj-ea"/>
                  <a:sym typeface="+mn-ea"/>
                </a:rPr>
                <a:t>structural unit</a:t>
              </a:r>
              <a:r>
                <a:rPr lang="en-US" altLang="zh-CN" sz="1600">
                  <a:latin typeface="+mj-ea"/>
                  <a:ea typeface="+mj-ea"/>
                  <a:cs typeface="+mj-ea"/>
                  <a:sym typeface="+mn-ea"/>
                </a:rPr>
                <a:t>,</a:t>
              </a:r>
              <a:r>
                <a:rPr lang="zh-CN" altLang="en-US" sz="1600">
                  <a:latin typeface="+mj-ea"/>
                  <a:ea typeface="+mj-ea"/>
                  <a:cs typeface="+mj-ea"/>
                  <a:sym typeface="+mn-ea"/>
                </a:rPr>
                <a:t>SU) </a:t>
              </a:r>
              <a:endParaRPr lang="zh-CN" altLang="en-US" sz="1600">
                <a:latin typeface="+mj-ea"/>
                <a:ea typeface="+mj-ea"/>
                <a:cs typeface="+mj-ea"/>
              </a:endParaRPr>
            </a:p>
          </p:txBody>
        </p:sp>
        <p:sp>
          <p:nvSpPr>
            <p:cNvPr id="53" name="文本框 52"/>
            <p:cNvSpPr txBox="1"/>
            <p:nvPr/>
          </p:nvSpPr>
          <p:spPr>
            <a:xfrm>
              <a:off x="5787" y="8990"/>
              <a:ext cx="678" cy="580"/>
            </a:xfrm>
            <a:prstGeom prst="rect">
              <a:avLst/>
            </a:prstGeom>
            <a:noFill/>
          </p:spPr>
          <p:txBody>
            <a:bodyPr wrap="none" rtlCol="0" anchor="t">
              <a:spAutoFit/>
            </a:bodyPr>
            <a:lstStyle/>
            <a:p>
              <a:r>
                <a:rPr lang="en-US" altLang="zh-CN">
                  <a:sym typeface="+mn-ea"/>
                </a:rPr>
                <a:t>(a)</a:t>
              </a:r>
              <a:endParaRPr lang="zh-CN" altLang="en-US"/>
            </a:p>
          </p:txBody>
        </p:sp>
        <p:sp>
          <p:nvSpPr>
            <p:cNvPr id="62" name="文本框 61"/>
            <p:cNvSpPr txBox="1"/>
            <p:nvPr/>
          </p:nvSpPr>
          <p:spPr>
            <a:xfrm>
              <a:off x="12130" y="9044"/>
              <a:ext cx="695" cy="580"/>
            </a:xfrm>
            <a:prstGeom prst="rect">
              <a:avLst/>
            </a:prstGeom>
            <a:noFill/>
          </p:spPr>
          <p:txBody>
            <a:bodyPr wrap="none" rtlCol="0" anchor="t">
              <a:spAutoFit/>
            </a:bodyPr>
            <a:lstStyle/>
            <a:p>
              <a:r>
                <a:rPr lang="en-US" altLang="zh-CN">
                  <a:sym typeface="+mn-ea"/>
                </a:rPr>
                <a:t>(b)</a:t>
              </a:r>
              <a:endParaRPr lang="zh-CN" altLang="en-US"/>
            </a:p>
          </p:txBody>
        </p:sp>
      </p:grpSp>
      <p:grpSp>
        <p:nvGrpSpPr>
          <p:cNvPr id="7" name="组合 6"/>
          <p:cNvGrpSpPr/>
          <p:nvPr/>
        </p:nvGrpSpPr>
        <p:grpSpPr>
          <a:xfrm>
            <a:off x="375920" y="1731645"/>
            <a:ext cx="8253730" cy="2992755"/>
            <a:chOff x="472" y="2727"/>
            <a:chExt cx="12998" cy="4713"/>
          </a:xfrm>
        </p:grpSpPr>
        <p:grpSp>
          <p:nvGrpSpPr>
            <p:cNvPr id="18" name="组合 17"/>
            <p:cNvGrpSpPr/>
            <p:nvPr/>
          </p:nvGrpSpPr>
          <p:grpSpPr>
            <a:xfrm rot="0">
              <a:off x="912" y="6066"/>
              <a:ext cx="12526" cy="595"/>
              <a:chOff x="911" y="6260"/>
              <a:chExt cx="12526" cy="595"/>
            </a:xfrm>
          </p:grpSpPr>
          <p:sp>
            <p:nvSpPr>
              <p:cNvPr id="8" name="文本框 7"/>
              <p:cNvSpPr txBox="1"/>
              <p:nvPr/>
            </p:nvSpPr>
            <p:spPr>
              <a:xfrm>
                <a:off x="911" y="6260"/>
                <a:ext cx="3399" cy="580"/>
              </a:xfrm>
              <a:prstGeom prst="rect">
                <a:avLst/>
              </a:prstGeom>
              <a:noFill/>
            </p:spPr>
            <p:txBody>
              <a:bodyPr wrap="square" rtlCol="0" anchor="t">
                <a:spAutoFit/>
              </a:bodyPr>
              <a:lstStyle/>
              <a:p>
                <a:endParaRPr lang="zh-CN" altLang="en-US"/>
              </a:p>
            </p:txBody>
          </p:sp>
          <p:sp>
            <p:nvSpPr>
              <p:cNvPr id="12" name="文本框 11"/>
              <p:cNvSpPr txBox="1"/>
              <p:nvPr/>
            </p:nvSpPr>
            <p:spPr>
              <a:xfrm>
                <a:off x="5664" y="6260"/>
                <a:ext cx="3181" cy="580"/>
              </a:xfrm>
              <a:prstGeom prst="rect">
                <a:avLst/>
              </a:prstGeom>
              <a:noFill/>
            </p:spPr>
            <p:txBody>
              <a:bodyPr wrap="square" rtlCol="0" anchor="t">
                <a:spAutoFit/>
              </a:bodyPr>
              <a:lstStyle/>
              <a:p>
                <a:endParaRPr lang="zh-CN" altLang="en-US"/>
              </a:p>
            </p:txBody>
          </p:sp>
          <p:sp>
            <p:nvSpPr>
              <p:cNvPr id="16" name="文本框 15"/>
              <p:cNvSpPr txBox="1"/>
              <p:nvPr/>
            </p:nvSpPr>
            <p:spPr>
              <a:xfrm>
                <a:off x="10256" y="6275"/>
                <a:ext cx="3181" cy="580"/>
              </a:xfrm>
              <a:prstGeom prst="rect">
                <a:avLst/>
              </a:prstGeom>
              <a:noFill/>
            </p:spPr>
            <p:txBody>
              <a:bodyPr wrap="square" rtlCol="0" anchor="t">
                <a:spAutoFit/>
              </a:bodyPr>
              <a:lstStyle/>
              <a:p>
                <a:endParaRPr lang="zh-CN" altLang="en-US"/>
              </a:p>
            </p:txBody>
          </p:sp>
        </p:grpSp>
        <p:sp>
          <p:nvSpPr>
            <p:cNvPr id="21" name="文本框 20"/>
            <p:cNvSpPr txBox="1"/>
            <p:nvPr/>
          </p:nvSpPr>
          <p:spPr>
            <a:xfrm>
              <a:off x="4188" y="5839"/>
              <a:ext cx="678" cy="580"/>
            </a:xfrm>
            <a:prstGeom prst="rect">
              <a:avLst/>
            </a:prstGeom>
            <a:noFill/>
          </p:spPr>
          <p:txBody>
            <a:bodyPr wrap="none" rtlCol="0" anchor="t">
              <a:spAutoFit/>
            </a:bodyPr>
            <a:lstStyle/>
            <a:p>
              <a:r>
                <a:rPr lang="en-US" altLang="zh-CN" dirty="0">
                  <a:sym typeface="+mn-ea"/>
                </a:rPr>
                <a:t>(a)</a:t>
              </a:r>
              <a:endParaRPr lang="zh-CN" altLang="en-US" dirty="0"/>
            </a:p>
          </p:txBody>
        </p:sp>
        <p:sp>
          <p:nvSpPr>
            <p:cNvPr id="22" name="文本框 21"/>
            <p:cNvSpPr txBox="1"/>
            <p:nvPr/>
          </p:nvSpPr>
          <p:spPr>
            <a:xfrm>
              <a:off x="8510" y="5854"/>
              <a:ext cx="695" cy="580"/>
            </a:xfrm>
            <a:prstGeom prst="rect">
              <a:avLst/>
            </a:prstGeom>
            <a:noFill/>
          </p:spPr>
          <p:txBody>
            <a:bodyPr wrap="none" rtlCol="0" anchor="t">
              <a:spAutoFit/>
            </a:bodyPr>
            <a:lstStyle/>
            <a:p>
              <a:r>
                <a:rPr lang="en-US" altLang="zh-CN" dirty="0">
                  <a:sym typeface="+mn-ea"/>
                </a:rPr>
                <a:t>(b)</a:t>
              </a:r>
              <a:endParaRPr lang="zh-CN" altLang="en-US" dirty="0"/>
            </a:p>
          </p:txBody>
        </p:sp>
        <p:sp>
          <p:nvSpPr>
            <p:cNvPr id="26" name="文本框 25"/>
            <p:cNvSpPr txBox="1"/>
            <p:nvPr/>
          </p:nvSpPr>
          <p:spPr>
            <a:xfrm>
              <a:off x="12812" y="5839"/>
              <a:ext cx="658" cy="580"/>
            </a:xfrm>
            <a:prstGeom prst="rect">
              <a:avLst/>
            </a:prstGeom>
            <a:noFill/>
          </p:spPr>
          <p:txBody>
            <a:bodyPr wrap="none" rtlCol="0" anchor="t">
              <a:spAutoFit/>
            </a:bodyPr>
            <a:lstStyle/>
            <a:p>
              <a:r>
                <a:rPr lang="en-US" altLang="zh-CN" dirty="0">
                  <a:sym typeface="+mn-ea"/>
                </a:rPr>
                <a:t>(c)</a:t>
              </a:r>
              <a:endParaRPr lang="zh-CN" altLang="en-US" dirty="0"/>
            </a:p>
          </p:txBody>
        </p:sp>
        <p:sp>
          <p:nvSpPr>
            <p:cNvPr id="20" name="文本框 19"/>
            <p:cNvSpPr txBox="1"/>
            <p:nvPr/>
          </p:nvSpPr>
          <p:spPr>
            <a:xfrm>
              <a:off x="677" y="6444"/>
              <a:ext cx="11671" cy="996"/>
            </a:xfrm>
            <a:prstGeom prst="rect">
              <a:avLst/>
            </a:prstGeom>
            <a:noFill/>
          </p:spPr>
          <p:txBody>
            <a:bodyPr wrap="square" rtlCol="0" anchor="t">
              <a:spAutoFit/>
            </a:bodyPr>
            <a:lstStyle/>
            <a:p>
              <a:pPr>
                <a:lnSpc>
                  <a:spcPct val="110000"/>
                </a:lnSpc>
              </a:pPr>
              <a:r>
                <a:rPr lang="zh-CN" altLang="en-US" sz="1600" b="1" dirty="0"/>
                <a:t>Fig. </a:t>
              </a:r>
              <a:r>
                <a:rPr lang="en-US" altLang="zh-CN" sz="1600" b="1" dirty="0"/>
                <a:t>2.1 </a:t>
              </a:r>
              <a:r>
                <a:rPr lang="zh-CN" altLang="en-US" sz="1600" dirty="0"/>
                <a:t> 若干 </a:t>
              </a:r>
              <a:r>
                <a:rPr lang="en-US" altLang="zh-CN" sz="1600" dirty="0"/>
                <a:t>α-Fe </a:t>
              </a:r>
              <a:r>
                <a:rPr lang="zh-CN" altLang="en-US" sz="1600" dirty="0"/>
                <a:t>晶界结构示意图</a:t>
              </a:r>
              <a:r>
                <a:rPr lang="en-US" altLang="zh-CN" sz="1600" dirty="0"/>
                <a:t>:</a:t>
              </a:r>
              <a:r>
                <a:rPr lang="zh-CN" altLang="en-US" sz="1600" dirty="0"/>
                <a:t>  </a:t>
              </a:r>
              <a:r>
                <a:rPr lang="en-US" altLang="zh-CN" sz="1600" dirty="0"/>
                <a:t>(a) </a:t>
              </a:r>
              <a:r>
                <a:rPr lang="en-US" altLang="zh-CN" sz="1600" dirty="0">
                  <a:sym typeface="+mn-ea"/>
                </a:rPr>
                <a:t>α-Fe twist Σ</a:t>
              </a:r>
              <a:r>
                <a:rPr lang="zh-CN" altLang="en-US" sz="1600" dirty="0">
                  <a:sym typeface="+mn-ea"/>
                </a:rPr>
                <a:t>37 </a:t>
              </a:r>
              <a:r>
                <a:rPr lang="en-US" altLang="zh-CN" sz="1600" dirty="0">
                  <a:sym typeface="+mn-ea"/>
                </a:rPr>
                <a:t>(</a:t>
              </a:r>
              <a:r>
                <a:rPr lang="zh-CN" altLang="en-US" sz="1600" dirty="0">
                  <a:sym typeface="+mn-ea"/>
                </a:rPr>
                <a:t>001</a:t>
              </a:r>
              <a:r>
                <a:rPr lang="en-US" altLang="zh-CN" sz="1600" dirty="0">
                  <a:sym typeface="+mn-ea"/>
                </a:rPr>
                <a:t>)   </a:t>
              </a:r>
              <a:r>
                <a:rPr lang="en-US" altLang="zh-CN" sz="1600" dirty="0"/>
                <a:t>(b) </a:t>
              </a:r>
              <a:r>
                <a:rPr lang="en-US" altLang="zh-CN" sz="1600" dirty="0">
                  <a:sym typeface="+mn-ea"/>
                </a:rPr>
                <a:t>α-Fe </a:t>
              </a:r>
              <a:r>
                <a:rPr lang="zh-CN" altLang="en-US" sz="1600" dirty="0">
                  <a:sym typeface="+mn-ea"/>
                </a:rPr>
                <a:t>twist </a:t>
              </a:r>
              <a:r>
                <a:rPr lang="en-US" altLang="zh-CN" sz="1600" dirty="0">
                  <a:sym typeface="+mn-ea"/>
                </a:rPr>
                <a:t>Σ</a:t>
              </a:r>
              <a:r>
                <a:rPr lang="zh-CN" altLang="en-US" sz="1600" dirty="0">
                  <a:sym typeface="+mn-ea"/>
                </a:rPr>
                <a:t>5 (010)   </a:t>
              </a:r>
              <a:r>
                <a:rPr lang="en-US" altLang="zh-CN" sz="1600" dirty="0"/>
                <a:t>(c) </a:t>
              </a:r>
              <a:r>
                <a:rPr lang="en-US" altLang="zh-CN" sz="1600" dirty="0">
                  <a:sym typeface="+mn-ea"/>
                </a:rPr>
                <a:t>α-Fe </a:t>
              </a:r>
              <a:r>
                <a:rPr lang="zh-CN" altLang="en-US" sz="1600" dirty="0">
                  <a:sym typeface="+mn-ea"/>
                </a:rPr>
                <a:t>ti</a:t>
              </a:r>
              <a:r>
                <a:rPr lang="en-US" altLang="zh-CN" sz="1600" dirty="0">
                  <a:sym typeface="+mn-ea"/>
                </a:rPr>
                <a:t>l</a:t>
              </a:r>
              <a:r>
                <a:rPr lang="zh-CN" altLang="en-US" sz="1600" dirty="0">
                  <a:sym typeface="+mn-ea"/>
                </a:rPr>
                <a:t>t </a:t>
              </a:r>
              <a:r>
                <a:rPr lang="en-US" altLang="zh-CN" sz="1600" dirty="0">
                  <a:sym typeface="+mn-ea"/>
                </a:rPr>
                <a:t>Σ13</a:t>
              </a:r>
              <a:r>
                <a:rPr lang="zh-CN" altLang="en-US" sz="1600" dirty="0">
                  <a:sym typeface="+mn-ea"/>
                </a:rPr>
                <a:t> (010)</a:t>
              </a:r>
              <a:endParaRPr lang="zh-CN" altLang="en-US" sz="1600" dirty="0"/>
            </a:p>
          </p:txBody>
        </p:sp>
        <p:pic>
          <p:nvPicPr>
            <p:cNvPr id="59" name="图片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5040" y="2810"/>
              <a:ext cx="3533" cy="3605"/>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564" y="2723"/>
              <a:ext cx="3604" cy="3788"/>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9474" y="2727"/>
              <a:ext cx="3466" cy="3651"/>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2</a:t>
            </a:r>
            <a:r>
              <a:rPr sz="3200" b="1" spc="-50" dirty="0">
                <a:latin typeface="Arial" panose="020B0604020202020204"/>
                <a:cs typeface="Arial" panose="020B0604020202020204"/>
              </a:rPr>
              <a:t> </a:t>
            </a:r>
            <a:r>
              <a:rPr lang="zh-CN" sz="3200" b="1" spc="-50" dirty="0">
                <a:latin typeface="Arial" panose="020B0604020202020204"/>
                <a:cs typeface="Arial" panose="020B0604020202020204"/>
              </a:rPr>
              <a:t>一种更加普适的方法</a:t>
            </a:r>
            <a:endParaRPr lang="zh-CN" sz="3200" b="1" spc="-50" dirty="0">
              <a:latin typeface="Arial" panose="020B0604020202020204"/>
              <a:cs typeface="Arial" panose="020B0604020202020204"/>
            </a:endParaRPr>
          </a:p>
        </p:txBody>
      </p:sp>
      <p:sp>
        <p:nvSpPr>
          <p:cNvPr id="7" name="文本框 6"/>
          <p:cNvSpPr txBox="1"/>
          <p:nvPr/>
        </p:nvSpPr>
        <p:spPr>
          <a:xfrm>
            <a:off x="-1821815" y="3244850"/>
            <a:ext cx="309880" cy="368300"/>
          </a:xfrm>
          <a:prstGeom prst="rect">
            <a:avLst/>
          </a:prstGeom>
          <a:noFill/>
        </p:spPr>
        <p:txBody>
          <a:bodyPr wrap="none" rtlCol="0" anchor="t">
            <a:spAutoFit/>
          </a:bodyPr>
          <a:lstStyle/>
          <a:p>
            <a:endParaRPr lang="zh-CN" altLang="en-US"/>
          </a:p>
        </p:txBody>
      </p:sp>
      <p:grpSp>
        <p:nvGrpSpPr>
          <p:cNvPr id="12" name="组合 11"/>
          <p:cNvGrpSpPr/>
          <p:nvPr/>
        </p:nvGrpSpPr>
        <p:grpSpPr>
          <a:xfrm>
            <a:off x="400050" y="1184275"/>
            <a:ext cx="7919720" cy="2782624"/>
            <a:chOff x="432" y="3544"/>
            <a:chExt cx="12970" cy="5486"/>
          </a:xfrm>
        </p:grpSpPr>
        <p:pic>
          <p:nvPicPr>
            <p:cNvPr id="11" name="图片 10" descr="多面体堆积模型"/>
            <p:cNvPicPr>
              <a:picLocks noChangeAspect="1"/>
            </p:cNvPicPr>
            <p:nvPr/>
          </p:nvPicPr>
          <p:blipFill>
            <a:blip r:embed="rId4"/>
            <a:stretch>
              <a:fillRect/>
            </a:stretch>
          </p:blipFill>
          <p:spPr>
            <a:xfrm>
              <a:off x="764" y="3544"/>
              <a:ext cx="7996" cy="3847"/>
            </a:xfrm>
            <a:prstGeom prst="rect">
              <a:avLst/>
            </a:prstGeom>
          </p:spPr>
        </p:pic>
        <p:sp>
          <p:nvSpPr>
            <p:cNvPr id="21" name="文本框 20"/>
            <p:cNvSpPr txBox="1"/>
            <p:nvPr/>
          </p:nvSpPr>
          <p:spPr>
            <a:xfrm>
              <a:off x="432" y="7250"/>
              <a:ext cx="9142" cy="1780"/>
            </a:xfrm>
            <a:prstGeom prst="rect">
              <a:avLst/>
            </a:prstGeom>
            <a:noFill/>
          </p:spPr>
          <p:txBody>
            <a:bodyPr wrap="square" rtlCol="0" anchor="t">
              <a:spAutoFit/>
            </a:bodyPr>
            <a:lstStyle/>
            <a:p>
              <a:pPr algn="l">
                <a:lnSpc>
                  <a:spcPct val="120000"/>
                </a:lnSpc>
              </a:pPr>
              <a:r>
                <a:rPr lang="zh-CN" altLang="en-US" sz="1600" b="1">
                  <a:latin typeface="+mj-lt"/>
                  <a:ea typeface="+mj-ea"/>
                  <a:cs typeface="+mj-lt"/>
                </a:rPr>
                <a:t>Fig.</a:t>
              </a:r>
              <a:r>
                <a:rPr lang="en-US" altLang="zh-CN" sz="1600" b="1">
                  <a:latin typeface="+mj-lt"/>
                  <a:ea typeface="+mj-ea"/>
                  <a:cs typeface="+mj-lt"/>
                </a:rPr>
                <a:t>2.3 </a:t>
              </a:r>
              <a:r>
                <a:rPr lang="zh-CN" altLang="en-US" sz="1600">
                  <a:latin typeface="+mj-lt"/>
                  <a:ea typeface="+mj-ea"/>
                  <a:cs typeface="+mj-lt"/>
                </a:rPr>
                <a:t> </a:t>
              </a:r>
              <a:r>
                <a:rPr sz="1400">
                  <a:latin typeface="+mj-lt"/>
                  <a:ea typeface="+mj-ea"/>
                  <a:cs typeface="+mj-lt"/>
                  <a:sym typeface="+mn-ea"/>
                </a:rPr>
                <a:t>显示了原子团簇</a:t>
              </a:r>
              <a:r>
                <a:rPr lang="zh-CN" sz="1400">
                  <a:latin typeface="+mj-lt"/>
                  <a:ea typeface="+mj-ea"/>
                  <a:cs typeface="+mj-lt"/>
                  <a:sym typeface="+mn-ea"/>
                </a:rPr>
                <a:t>及其所对应的</a:t>
              </a:r>
              <a:r>
                <a:rPr sz="1400">
                  <a:latin typeface="+mj-lt"/>
                  <a:ea typeface="+mj-ea"/>
                  <a:cs typeface="+mj-lt"/>
                  <a:sym typeface="+mn-ea"/>
                </a:rPr>
                <a:t>多面体单元和相应的 Bernal </a:t>
              </a:r>
              <a:r>
                <a:rPr lang="zh-CN" sz="1400">
                  <a:latin typeface="+mj-lt"/>
                  <a:ea typeface="+mj-ea"/>
                  <a:cs typeface="+mj-lt"/>
                  <a:sym typeface="+mn-ea"/>
                </a:rPr>
                <a:t>间隙</a:t>
              </a:r>
              <a:r>
                <a:rPr sz="1400">
                  <a:latin typeface="+mj-lt"/>
                  <a:ea typeface="+mj-ea"/>
                  <a:cs typeface="+mj-lt"/>
                  <a:sym typeface="+mn-ea"/>
                </a:rPr>
                <a:t>。</a:t>
              </a:r>
              <a:r>
                <a:rPr lang="zh-CN" sz="1400">
                  <a:latin typeface="+mj-lt"/>
                  <a:ea typeface="+mj-ea"/>
                  <a:cs typeface="+mj-lt"/>
                  <a:sym typeface="+mn-ea"/>
                </a:rPr>
                <a:t>图中</a:t>
              </a:r>
              <a:r>
                <a:rPr sz="1400">
                  <a:latin typeface="+mj-lt"/>
                  <a:ea typeface="+mj-ea"/>
                  <a:cs typeface="+mj-lt"/>
                  <a:sym typeface="+mn-ea"/>
                </a:rPr>
                <a:t>多面体单元包括（a）四面体（b）八面体（c）不规则二倍体（d）带帽三角棱镜（e）阿基米德反棱镜（f）二十面体</a:t>
              </a:r>
              <a:endParaRPr sz="1400">
                <a:latin typeface="+mj-lt"/>
                <a:ea typeface="+mj-ea"/>
                <a:cs typeface="+mj-lt"/>
                <a:sym typeface="+mn-ea"/>
              </a:endParaRPr>
            </a:p>
          </p:txBody>
        </p:sp>
        <p:grpSp>
          <p:nvGrpSpPr>
            <p:cNvPr id="26" name="组合 25"/>
            <p:cNvGrpSpPr/>
            <p:nvPr/>
          </p:nvGrpSpPr>
          <p:grpSpPr>
            <a:xfrm>
              <a:off x="9840" y="3600"/>
              <a:ext cx="3562" cy="4994"/>
              <a:chOff x="9840" y="3360"/>
              <a:chExt cx="3562" cy="4994"/>
            </a:xfrm>
          </p:grpSpPr>
          <p:sp>
            <p:nvSpPr>
              <p:cNvPr id="16" name="文本框 15"/>
              <p:cNvSpPr txBox="1"/>
              <p:nvPr/>
            </p:nvSpPr>
            <p:spPr>
              <a:xfrm>
                <a:off x="10989" y="3737"/>
                <a:ext cx="1423" cy="726"/>
              </a:xfrm>
              <a:prstGeom prst="rect">
                <a:avLst/>
              </a:prstGeom>
              <a:noFill/>
            </p:spPr>
            <p:txBody>
              <a:bodyPr wrap="square" rtlCol="0" anchor="t">
                <a:spAutoFit/>
              </a:bodyPr>
              <a:lstStyle/>
              <a:p>
                <a:r>
                  <a:rPr lang="zh-CN" spc="-50" dirty="0">
                    <a:latin typeface="FZDaHei-B02S" panose="02000000000000000000" charset="-122"/>
                    <a:ea typeface="FZDaHei-B02S" panose="02000000000000000000" charset="-122"/>
                    <a:cs typeface="FZDaHei-B02S" panose="02000000000000000000" charset="-122"/>
                    <a:sym typeface="+mn-ea"/>
                  </a:rPr>
                  <a:t>普适性</a:t>
                </a:r>
                <a:endParaRPr lang="zh-CN" altLang="en-US">
                  <a:latin typeface="FZDaHei-B02S" panose="02000000000000000000" charset="-122"/>
                  <a:ea typeface="FZDaHei-B02S" panose="02000000000000000000" charset="-122"/>
                  <a:cs typeface="FZDaHei-B02S" panose="02000000000000000000" charset="-122"/>
                </a:endParaRPr>
              </a:p>
            </p:txBody>
          </p:sp>
          <p:sp>
            <p:nvSpPr>
              <p:cNvPr id="18" name="文本框 17"/>
              <p:cNvSpPr txBox="1"/>
              <p:nvPr/>
            </p:nvSpPr>
            <p:spPr>
              <a:xfrm>
                <a:off x="10753" y="4813"/>
                <a:ext cx="2649" cy="1272"/>
              </a:xfrm>
              <a:prstGeom prst="rect">
                <a:avLst/>
              </a:prstGeom>
              <a:noFill/>
            </p:spPr>
            <p:txBody>
              <a:bodyPr wrap="square" rtlCol="0" anchor="t">
                <a:spAutoFit/>
              </a:bodyPr>
              <a:lstStyle/>
              <a:p>
                <a:r>
                  <a:rPr lang="zh-CN" spc="-50" dirty="0">
                    <a:latin typeface="FZDaHei-B02S" panose="02000000000000000000" charset="-122"/>
                    <a:ea typeface="FZDaHei-B02S" panose="02000000000000000000" charset="-122"/>
                    <a:cs typeface="FZDaHei-B02S" panose="02000000000000000000" charset="-122"/>
                    <a:sym typeface="+mn-ea"/>
                  </a:rPr>
                  <a:t>适用于大角度的混合晶界</a:t>
                </a:r>
                <a:endParaRPr lang="zh-CN" altLang="en-US">
                  <a:latin typeface="FZDaHei-B02S" panose="02000000000000000000" charset="-122"/>
                  <a:ea typeface="FZDaHei-B02S" panose="02000000000000000000" charset="-122"/>
                  <a:cs typeface="FZDaHei-B02S" panose="02000000000000000000" charset="-122"/>
                </a:endParaRPr>
              </a:p>
            </p:txBody>
          </p:sp>
          <p:sp>
            <p:nvSpPr>
              <p:cNvPr id="20" name="文本框 19"/>
              <p:cNvSpPr txBox="1"/>
              <p:nvPr/>
            </p:nvSpPr>
            <p:spPr>
              <a:xfrm>
                <a:off x="10753" y="6290"/>
                <a:ext cx="2648" cy="1272"/>
              </a:xfrm>
              <a:prstGeom prst="rect">
                <a:avLst/>
              </a:prstGeom>
              <a:noFill/>
            </p:spPr>
            <p:txBody>
              <a:bodyPr wrap="square" rtlCol="0" anchor="t">
                <a:spAutoFit/>
              </a:bodyPr>
              <a:lstStyle/>
              <a:p>
                <a:r>
                  <a:rPr lang="zh-CN" spc="-50" dirty="0">
                    <a:latin typeface="FZDaHei-B02S" panose="02000000000000000000" charset="-122"/>
                    <a:ea typeface="FZDaHei-B02S" panose="02000000000000000000" charset="-122"/>
                    <a:cs typeface="FZDaHei-B02S" panose="02000000000000000000" charset="-122"/>
                    <a:sym typeface="+mn-ea"/>
                  </a:rPr>
                  <a:t>便于寻找材料中 </a:t>
                </a:r>
                <a:r>
                  <a:rPr lang="en-US" altLang="zh-CN" spc="-50" dirty="0">
                    <a:latin typeface="FZDaHei-B02S" panose="02000000000000000000" charset="-122"/>
                    <a:ea typeface="FZDaHei-B02S" panose="02000000000000000000" charset="-122"/>
                    <a:cs typeface="FZDaHei-B02S" panose="02000000000000000000" charset="-122"/>
                    <a:sym typeface="+mn-ea"/>
                  </a:rPr>
                  <a:t>H </a:t>
                </a:r>
                <a:r>
                  <a:rPr lang="zh-CN" altLang="en-US" spc="-50" dirty="0">
                    <a:latin typeface="FZDaHei-B02S" panose="02000000000000000000" charset="-122"/>
                    <a:ea typeface="FZDaHei-B02S" panose="02000000000000000000" charset="-122"/>
                    <a:cs typeface="FZDaHei-B02S" panose="02000000000000000000" charset="-122"/>
                    <a:sym typeface="+mn-ea"/>
                  </a:rPr>
                  <a:t>的势阱</a:t>
                </a:r>
                <a:endParaRPr lang="zh-CN" altLang="en-US" spc="-50" dirty="0">
                  <a:latin typeface="FZDaHei-B02S" panose="02000000000000000000" charset="-122"/>
                  <a:ea typeface="FZDaHei-B02S" panose="02000000000000000000" charset="-122"/>
                  <a:cs typeface="FZDaHei-B02S" panose="02000000000000000000" charset="-122"/>
                  <a:sym typeface="+mn-ea"/>
                </a:endParaRPr>
              </a:p>
            </p:txBody>
          </p:sp>
          <p:sp>
            <p:nvSpPr>
              <p:cNvPr id="22" name="右大括号 21"/>
              <p:cNvSpPr/>
              <p:nvPr/>
            </p:nvSpPr>
            <p:spPr>
              <a:xfrm>
                <a:off x="9840" y="3360"/>
                <a:ext cx="717" cy="499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grpSp>
      </p:grpSp>
      <p:grpSp>
        <p:nvGrpSpPr>
          <p:cNvPr id="23" name="组合 22"/>
          <p:cNvGrpSpPr/>
          <p:nvPr/>
        </p:nvGrpSpPr>
        <p:grpSpPr>
          <a:xfrm>
            <a:off x="5829300" y="5508625"/>
            <a:ext cx="3129915" cy="996315"/>
            <a:chOff x="9180" y="8195"/>
            <a:chExt cx="4929" cy="1569"/>
          </a:xfrm>
        </p:grpSpPr>
        <p:sp>
          <p:nvSpPr>
            <p:cNvPr id="14" name="文本框 13"/>
            <p:cNvSpPr txBox="1"/>
            <p:nvPr/>
          </p:nvSpPr>
          <p:spPr>
            <a:xfrm>
              <a:off x="9181" y="8195"/>
              <a:ext cx="4928" cy="725"/>
            </a:xfrm>
            <a:prstGeom prst="rect">
              <a:avLst/>
            </a:prstGeom>
            <a:noFill/>
          </p:spPr>
          <p:txBody>
            <a:bodyPr wrap="square" rtlCol="0" anchor="t">
              <a:spAutoFit/>
            </a:bodyPr>
            <a:lstStyle/>
            <a:p>
              <a:r>
                <a:rPr lang="zh-CN" altLang="en-US" sz="1200"/>
                <a:t>AD Banadaki </a:t>
              </a:r>
              <a:r>
                <a:rPr lang="en-US" altLang="zh-CN" sz="1200"/>
                <a:t>,et al</a:t>
              </a:r>
              <a:r>
                <a:rPr lang="zh-CN" altLang="en-US" sz="1200"/>
                <a:t>,  npj Computational Materials (2017) 3:13</a:t>
              </a:r>
              <a:endParaRPr lang="zh-CN" altLang="en-US" sz="1200"/>
            </a:p>
          </p:txBody>
        </p:sp>
        <p:sp>
          <p:nvSpPr>
            <p:cNvPr id="19" name="文本框 18"/>
            <p:cNvSpPr txBox="1"/>
            <p:nvPr/>
          </p:nvSpPr>
          <p:spPr>
            <a:xfrm>
              <a:off x="9180" y="9040"/>
              <a:ext cx="4802" cy="725"/>
            </a:xfrm>
            <a:prstGeom prst="rect">
              <a:avLst/>
            </a:prstGeom>
            <a:noFill/>
          </p:spPr>
          <p:txBody>
            <a:bodyPr wrap="square" rtlCol="0" anchor="t">
              <a:spAutoFit/>
            </a:bodyPr>
            <a:lstStyle/>
            <a:p>
              <a:r>
                <a:rPr lang="zh-CN" altLang="en-US" sz="1200"/>
                <a:t>Xiao Zhou, </a:t>
              </a:r>
              <a:r>
                <a:rPr lang="en-US" altLang="zh-CN" sz="1200"/>
                <a:t>et al</a:t>
              </a:r>
              <a:r>
                <a:rPr lang="zh-CN" altLang="en-US" sz="1200"/>
                <a:t>,  P</a:t>
              </a:r>
              <a:r>
                <a:rPr lang="en-US" altLang="zh-CN" sz="1200"/>
                <a:t>hysical review</a:t>
              </a:r>
              <a:r>
                <a:rPr lang="zh-CN" altLang="en-US" sz="1200"/>
                <a:t> </a:t>
              </a:r>
              <a:r>
                <a:rPr lang="en-US" altLang="zh-CN" sz="1200"/>
                <a:t>letters</a:t>
              </a:r>
              <a:r>
                <a:rPr lang="zh-CN" altLang="en-US" sz="1200"/>
                <a:t> (201</a:t>
              </a:r>
              <a:r>
                <a:rPr lang="en-US" altLang="zh-CN" sz="1200"/>
                <a:t>6</a:t>
              </a:r>
              <a:r>
                <a:rPr lang="zh-CN" altLang="en-US" sz="1200"/>
                <a:t>) 116, 075502</a:t>
              </a:r>
              <a:endParaRPr lang="zh-CN" altLang="en-US" sz="1200"/>
            </a:p>
          </p:txBody>
        </p:sp>
      </p:grpSp>
      <p:grpSp>
        <p:nvGrpSpPr>
          <p:cNvPr id="29" name="组合 28"/>
          <p:cNvGrpSpPr/>
          <p:nvPr/>
        </p:nvGrpSpPr>
        <p:grpSpPr>
          <a:xfrm>
            <a:off x="427355" y="4209509"/>
            <a:ext cx="7287895" cy="2565352"/>
            <a:chOff x="673" y="6463"/>
            <a:chExt cx="11477" cy="4351"/>
          </a:xfrm>
        </p:grpSpPr>
        <p:grpSp>
          <p:nvGrpSpPr>
            <p:cNvPr id="28" name="组合 27"/>
            <p:cNvGrpSpPr/>
            <p:nvPr/>
          </p:nvGrpSpPr>
          <p:grpSpPr>
            <a:xfrm>
              <a:off x="673" y="6463"/>
              <a:ext cx="8103" cy="4351"/>
              <a:chOff x="673" y="6463"/>
              <a:chExt cx="8103" cy="4351"/>
            </a:xfrm>
          </p:grpSpPr>
          <p:pic>
            <p:nvPicPr>
              <p:cNvPr id="13" name="图片 12" descr="site-DFT"/>
              <p:cNvPicPr>
                <a:picLocks noChangeAspect="1"/>
              </p:cNvPicPr>
              <p:nvPr/>
            </p:nvPicPr>
            <p:blipFill>
              <a:blip r:embed="rId5"/>
              <a:stretch>
                <a:fillRect/>
              </a:stretch>
            </p:blipFill>
            <p:spPr>
              <a:xfrm>
                <a:off x="810" y="6463"/>
                <a:ext cx="7781" cy="3302"/>
              </a:xfrm>
              <a:prstGeom prst="rect">
                <a:avLst/>
              </a:prstGeom>
            </p:spPr>
          </p:pic>
          <p:sp>
            <p:nvSpPr>
              <p:cNvPr id="17" name="文本框 16"/>
              <p:cNvSpPr txBox="1"/>
              <p:nvPr/>
            </p:nvSpPr>
            <p:spPr>
              <a:xfrm>
                <a:off x="673" y="9799"/>
                <a:ext cx="8103" cy="1015"/>
              </a:xfrm>
              <a:prstGeom prst="rect">
                <a:avLst/>
              </a:prstGeom>
              <a:noFill/>
            </p:spPr>
            <p:txBody>
              <a:bodyPr wrap="square" rtlCol="0" anchor="t">
                <a:spAutoFit/>
              </a:bodyPr>
              <a:lstStyle/>
              <a:p>
                <a:pPr algn="l">
                  <a:lnSpc>
                    <a:spcPct val="110000"/>
                  </a:lnSpc>
                </a:pPr>
                <a:r>
                  <a:rPr lang="zh-CN" altLang="en-US" sz="1600" b="1">
                    <a:latin typeface="+mj-lt"/>
                    <a:ea typeface="+mj-ea"/>
                    <a:cs typeface="+mj-lt"/>
                  </a:rPr>
                  <a:t>Fig.</a:t>
                </a:r>
                <a:r>
                  <a:rPr lang="en-US" altLang="zh-CN" sz="1600" b="1">
                    <a:latin typeface="+mj-lt"/>
                    <a:ea typeface="+mj-ea"/>
                    <a:cs typeface="+mj-lt"/>
                  </a:rPr>
                  <a:t>2.4 </a:t>
                </a:r>
                <a:r>
                  <a:rPr lang="zh-CN" altLang="en-US" sz="1600">
                    <a:latin typeface="+mj-lt"/>
                    <a:ea typeface="+mj-ea"/>
                    <a:cs typeface="+mj-lt"/>
                  </a:rPr>
                  <a:t> </a:t>
                </a:r>
                <a:r>
                  <a:rPr lang="en-US" sz="1400">
                    <a:latin typeface="+mj-lt"/>
                    <a:ea typeface="+mj-ea"/>
                    <a:cs typeface="+mj-lt"/>
                    <a:sym typeface="+mn-ea"/>
                  </a:rPr>
                  <a:t>DFT </a:t>
                </a:r>
                <a:r>
                  <a:rPr lang="zh-CN" altLang="en-US" sz="1400">
                    <a:latin typeface="+mj-lt"/>
                    <a:ea typeface="+mj-ea"/>
                    <a:cs typeface="+mj-lt"/>
                    <a:sym typeface="+mn-ea"/>
                  </a:rPr>
                  <a:t>计算显示的</a:t>
                </a:r>
                <a:r>
                  <a:rPr sz="1400">
                    <a:latin typeface="+mj-lt"/>
                    <a:ea typeface="+mj-ea"/>
                    <a:cs typeface="+mj-lt"/>
                    <a:sym typeface="+mn-ea"/>
                  </a:rPr>
                  <a:t> Σ5(130)[100]Ni GB </a:t>
                </a:r>
                <a:r>
                  <a:rPr lang="zh-CN" sz="1400">
                    <a:latin typeface="+mj-lt"/>
                    <a:ea typeface="+mj-ea"/>
                    <a:cs typeface="+mj-lt"/>
                    <a:sym typeface="+mn-ea"/>
                  </a:rPr>
                  <a:t>电子密度在</a:t>
                </a:r>
                <a:r>
                  <a:rPr sz="1400">
                    <a:latin typeface="+mj-lt"/>
                    <a:ea typeface="+mj-ea"/>
                    <a:cs typeface="+mj-lt"/>
                    <a:sym typeface="+mn-ea"/>
                  </a:rPr>
                  <a:t> (100) </a:t>
                </a:r>
                <a:r>
                  <a:rPr lang="zh-CN" sz="1400">
                    <a:latin typeface="+mj-lt"/>
                    <a:ea typeface="+mj-ea"/>
                    <a:cs typeface="+mj-lt"/>
                    <a:sym typeface="+mn-ea"/>
                  </a:rPr>
                  <a:t>晶面上的投影</a:t>
                </a:r>
                <a:r>
                  <a:rPr sz="1400">
                    <a:latin typeface="+mj-lt"/>
                    <a:ea typeface="+mj-ea"/>
                    <a:cs typeface="+mj-lt"/>
                    <a:sym typeface="+mn-ea"/>
                  </a:rPr>
                  <a:t>, </a:t>
                </a:r>
                <a:r>
                  <a:rPr lang="zh-CN" sz="1400">
                    <a:latin typeface="+mj-lt"/>
                    <a:ea typeface="+mj-ea"/>
                    <a:cs typeface="+mj-lt"/>
                    <a:sym typeface="+mn-ea"/>
                  </a:rPr>
                  <a:t>蓝色表示电子缺失区域，红色表示电子聚集区域</a:t>
                </a:r>
                <a:endParaRPr lang="zh-CN" sz="1400">
                  <a:latin typeface="+mj-lt"/>
                  <a:ea typeface="+mj-ea"/>
                  <a:cs typeface="+mj-lt"/>
                  <a:sym typeface="+mn-ea"/>
                </a:endParaRPr>
              </a:p>
            </p:txBody>
          </p:sp>
        </p:grpSp>
        <p:grpSp>
          <p:nvGrpSpPr>
            <p:cNvPr id="27" name="组合 26"/>
            <p:cNvGrpSpPr/>
            <p:nvPr/>
          </p:nvGrpSpPr>
          <p:grpSpPr>
            <a:xfrm>
              <a:off x="9421" y="6900"/>
              <a:ext cx="2729" cy="699"/>
              <a:chOff x="5497" y="2671"/>
              <a:chExt cx="2729" cy="699"/>
            </a:xfrm>
          </p:grpSpPr>
          <p:sp>
            <p:nvSpPr>
              <p:cNvPr id="24" name="文本框 23"/>
              <p:cNvSpPr txBox="1"/>
              <p:nvPr/>
            </p:nvSpPr>
            <p:spPr>
              <a:xfrm>
                <a:off x="6622" y="2671"/>
                <a:ext cx="1604" cy="699"/>
              </a:xfrm>
              <a:prstGeom prst="rect">
                <a:avLst/>
              </a:prstGeom>
              <a:noFill/>
            </p:spPr>
            <p:txBody>
              <a:bodyPr wrap="square" rtlCol="0" anchor="t">
                <a:spAutoFit/>
              </a:bodyPr>
              <a:lstStyle/>
              <a:p>
                <a:pPr>
                  <a:lnSpc>
                    <a:spcPct val="110000"/>
                  </a:lnSpc>
                </a:pPr>
                <a:r>
                  <a:rPr lang="zh-CN" sz="1900" b="1">
                    <a:latin typeface="FZDaHei-B02S" panose="02000000000000000000" charset="-122"/>
                    <a:ea typeface="FZDaHei-B02S" panose="02000000000000000000" charset="-122"/>
                    <a:cs typeface="FZDaHei-B02S" panose="02000000000000000000" charset="-122"/>
                    <a:sym typeface="+mn-ea"/>
                  </a:rPr>
                  <a:t>局域性</a:t>
                </a:r>
                <a:endParaRPr lang="zh-CN" sz="1900" b="1">
                  <a:latin typeface="FZDaHei-B02S" panose="02000000000000000000" charset="-122"/>
                  <a:ea typeface="FZDaHei-B02S" panose="02000000000000000000" charset="-122"/>
                  <a:cs typeface="FZDaHei-B02S" panose="02000000000000000000" charset="-122"/>
                  <a:sym typeface="+mn-ea"/>
                </a:endParaRPr>
              </a:p>
            </p:txBody>
          </p:sp>
          <p:sp>
            <p:nvSpPr>
              <p:cNvPr id="25" name="右箭头 24"/>
              <p:cNvSpPr/>
              <p:nvPr/>
            </p:nvSpPr>
            <p:spPr>
              <a:xfrm>
                <a:off x="5497" y="2720"/>
                <a:ext cx="960" cy="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P"/>
          <p:cNvPicPr>
            <a:picLocks noChangeAspect="1"/>
          </p:cNvPicPr>
          <p:nvPr/>
        </p:nvPicPr>
        <p:blipFill>
          <a:blip r:embed="rId1"/>
          <a:stretch>
            <a:fillRect/>
          </a:stretch>
        </p:blipFill>
        <p:spPr>
          <a:xfrm>
            <a:off x="1235075" y="1770380"/>
            <a:ext cx="1651635" cy="829945"/>
          </a:xfrm>
          <a:prstGeom prst="rect">
            <a:avLst/>
          </a:prstGeom>
        </p:spPr>
      </p:pic>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2" cstate="print"/>
            <a:stretch>
              <a:fillRect/>
            </a:stretch>
          </p:blipFill>
          <p:spPr>
            <a:xfrm>
              <a:off x="164592" y="237744"/>
              <a:ext cx="8581644" cy="138683"/>
            </a:xfrm>
            <a:prstGeom prst="rect">
              <a:avLst/>
            </a:prstGeom>
          </p:spPr>
        </p:pic>
        <p:pic>
          <p:nvPicPr>
            <p:cNvPr id="4" name="object 4"/>
            <p:cNvPicPr/>
            <p:nvPr/>
          </p:nvPicPr>
          <p:blipFill>
            <a:blip r:embed="rId3" cstate="print"/>
            <a:stretch>
              <a:fillRect/>
            </a:stretch>
          </p:blipFill>
          <p:spPr>
            <a:xfrm>
              <a:off x="7135368" y="62484"/>
              <a:ext cx="1836420" cy="428244"/>
            </a:xfrm>
            <a:prstGeom prst="rect">
              <a:avLst/>
            </a:prstGeom>
          </p:spPr>
        </p:pic>
        <p:pic>
          <p:nvPicPr>
            <p:cNvPr id="5" name="object 5"/>
            <p:cNvPicPr/>
            <p:nvPr/>
          </p:nvPicPr>
          <p:blipFill>
            <a:blip r:embed="rId4" cstate="print"/>
            <a:stretch>
              <a:fillRect/>
            </a:stretch>
          </p:blipFill>
          <p:spPr>
            <a:xfrm>
              <a:off x="7158227" y="25907"/>
              <a:ext cx="1842516" cy="713232"/>
            </a:xfrm>
            <a:prstGeom prst="rect">
              <a:avLst/>
            </a:prstGeom>
          </p:spPr>
        </p:pic>
      </p:gr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3</a:t>
            </a:r>
            <a:r>
              <a:rPr sz="3200" b="1" spc="-50" dirty="0">
                <a:latin typeface="Arial" panose="020B0604020202020204"/>
                <a:cs typeface="Arial" panose="020B0604020202020204"/>
              </a:rPr>
              <a:t> </a:t>
            </a:r>
            <a:r>
              <a:rPr lang="zh-CN" sz="3200" b="1" spc="-50" dirty="0">
                <a:sym typeface="+mn-ea"/>
              </a:rPr>
              <a:t>多面体单元识别算法</a:t>
            </a:r>
            <a:r>
              <a:rPr lang="en-US" altLang="zh-CN" sz="3200" b="1" spc="-50" dirty="0">
                <a:sym typeface="+mn-ea"/>
              </a:rPr>
              <a:t>-1</a:t>
            </a:r>
            <a:endParaRPr lang="en-US" altLang="zh-CN" sz="3200" b="1" spc="-50" dirty="0">
              <a:sym typeface="+mn-ea"/>
            </a:endParaRPr>
          </a:p>
        </p:txBody>
      </p:sp>
      <p:sp>
        <p:nvSpPr>
          <p:cNvPr id="6" name="object 6"/>
          <p:cNvSpPr/>
          <p:nvPr/>
        </p:nvSpPr>
        <p:spPr>
          <a:xfrm>
            <a:off x="478790" y="1068705"/>
            <a:ext cx="7857490" cy="3873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grpSp>
        <p:nvGrpSpPr>
          <p:cNvPr id="13" name="组合 12"/>
          <p:cNvGrpSpPr/>
          <p:nvPr/>
        </p:nvGrpSpPr>
        <p:grpSpPr>
          <a:xfrm>
            <a:off x="435610" y="3251835"/>
            <a:ext cx="8093710" cy="3525520"/>
            <a:chOff x="686" y="5121"/>
            <a:chExt cx="12746" cy="5552"/>
          </a:xfrm>
        </p:grpSpPr>
        <p:sp>
          <p:nvSpPr>
            <p:cNvPr id="28" name="文本框 27"/>
            <p:cNvSpPr txBox="1"/>
            <p:nvPr/>
          </p:nvSpPr>
          <p:spPr>
            <a:xfrm>
              <a:off x="1594" y="10103"/>
              <a:ext cx="11212" cy="570"/>
            </a:xfrm>
            <a:prstGeom prst="rect">
              <a:avLst/>
            </a:prstGeom>
            <a:noFill/>
          </p:spPr>
          <p:txBody>
            <a:bodyPr wrap="square" rtlCol="0" anchor="t">
              <a:spAutoFit/>
            </a:bodyPr>
            <a:lstStyle/>
            <a:p>
              <a:pPr algn="l">
                <a:lnSpc>
                  <a:spcPct val="110000"/>
                </a:lnSpc>
              </a:pPr>
              <a:r>
                <a:rPr lang="zh-CN" altLang="en-US" sz="1600" b="1">
                  <a:ea typeface="+mj-ea"/>
                  <a:cs typeface="+mn-lt"/>
                </a:rPr>
                <a:t>Fig.</a:t>
              </a:r>
              <a:r>
                <a:rPr lang="en-US" altLang="zh-CN" sz="1600" b="1">
                  <a:ea typeface="+mj-ea"/>
                  <a:cs typeface="+mn-lt"/>
                </a:rPr>
                <a:t>2.5</a:t>
              </a:r>
              <a:r>
                <a:rPr lang="en-US" altLang="zh-CN" sz="1600" b="1">
                  <a:latin typeface="+mj-ea"/>
                  <a:ea typeface="+mj-ea"/>
                  <a:cs typeface="+mj-ea"/>
                </a:rPr>
                <a:t> </a:t>
              </a:r>
              <a:r>
                <a:rPr lang="zh-CN" altLang="en-US" sz="1400" b="1">
                  <a:latin typeface="+mj-ea"/>
                  <a:ea typeface="+mj-ea"/>
                  <a:cs typeface="+mj-ea"/>
                  <a:sym typeface="+mn-ea"/>
                </a:rPr>
                <a:t>以对称因子局域回归的二次导</a:t>
              </a:r>
              <a:r>
                <a:rPr lang="zh-CN" altLang="en-US" sz="1400" b="1">
                  <a:latin typeface="+mj-ea"/>
                  <a:ea typeface="+mj-ea"/>
                  <a:cs typeface="+mj-ea"/>
                  <a:sym typeface="+mn-ea"/>
                </a:rPr>
                <a:t>数最大值点作为</a:t>
              </a:r>
              <a:r>
                <a:rPr lang="zh-CN" altLang="en-US" sz="1400" b="1" spc="-50" dirty="0">
                  <a:latin typeface="+mj-ea"/>
                  <a:ea typeface="+mj-ea"/>
                  <a:cs typeface="+mj-ea"/>
                  <a:sym typeface="+mn-ea"/>
                </a:rPr>
                <a:t>晶界原子和晶块原子的分界面</a:t>
              </a:r>
              <a:endParaRPr lang="zh-CN" altLang="en-US" sz="1400" b="1" spc="-50" dirty="0">
                <a:latin typeface="+mj-ea"/>
                <a:ea typeface="+mj-ea"/>
                <a:cs typeface="+mj-ea"/>
                <a:sym typeface="+mn-ea"/>
              </a:endParaRPr>
            </a:p>
          </p:txBody>
        </p:sp>
        <p:pic>
          <p:nvPicPr>
            <p:cNvPr id="7" name="图片 6"/>
            <p:cNvPicPr>
              <a:picLocks noChangeAspect="1"/>
            </p:cNvPicPr>
            <p:nvPr/>
          </p:nvPicPr>
          <p:blipFill>
            <a:blip r:embed="rId5"/>
            <a:srcRect b="42355"/>
            <a:stretch>
              <a:fillRect/>
            </a:stretch>
          </p:blipFill>
          <p:spPr>
            <a:xfrm>
              <a:off x="686" y="5121"/>
              <a:ext cx="12747" cy="4990"/>
            </a:xfrm>
            <a:prstGeom prst="rect">
              <a:avLst/>
            </a:prstGeom>
          </p:spPr>
        </p:pic>
      </p:grpSp>
      <p:sp>
        <p:nvSpPr>
          <p:cNvPr id="17" name="文本框 16"/>
          <p:cNvSpPr txBox="1"/>
          <p:nvPr/>
        </p:nvSpPr>
        <p:spPr>
          <a:xfrm>
            <a:off x="301625" y="1132205"/>
            <a:ext cx="8033385" cy="645160"/>
          </a:xfrm>
          <a:prstGeom prst="rect">
            <a:avLst/>
          </a:prstGeom>
          <a:noFill/>
        </p:spPr>
        <p:txBody>
          <a:bodyPr wrap="square" rtlCol="0" anchor="t">
            <a:spAutoFit/>
          </a:bodyPr>
          <a:p>
            <a:r>
              <a:rPr lang="zh-CN" altLang="en-US" dirty="0">
                <a:latin typeface="FZDaHei-B02S" panose="02000000000000000000" charset="-122"/>
                <a:ea typeface="FZDaHei-B02S" panose="02000000000000000000" charset="-122"/>
                <a:cs typeface="FZDaHei-B02S" panose="02000000000000000000" charset="-122"/>
              </a:rPr>
              <a:t>首先，我们需要在模拟体系中找到晶界所在位置，这可以通过计算对称因子的方式来实现：</a:t>
            </a:r>
            <a:endParaRPr lang="zh-CN" altLang="en-US" dirty="0">
              <a:latin typeface="FZDaHei-B02S" panose="02000000000000000000" charset="-122"/>
              <a:ea typeface="FZDaHei-B02S" panose="02000000000000000000" charset="-122"/>
              <a:cs typeface="FZDaHei-B02S" panose="02000000000000000000" charset="-122"/>
            </a:endParaRPr>
          </a:p>
        </p:txBody>
      </p:sp>
      <p:pic>
        <p:nvPicPr>
          <p:cNvPr id="11" name="图片 10" descr="核函数光滑化"/>
          <p:cNvPicPr>
            <a:picLocks noChangeAspect="1"/>
          </p:cNvPicPr>
          <p:nvPr/>
        </p:nvPicPr>
        <p:blipFill>
          <a:blip r:embed="rId6"/>
          <a:srcRect t="14438"/>
          <a:stretch>
            <a:fillRect/>
          </a:stretch>
        </p:blipFill>
        <p:spPr>
          <a:xfrm>
            <a:off x="3285490" y="1835785"/>
            <a:ext cx="4923790" cy="694690"/>
          </a:xfrm>
          <a:prstGeom prst="rect">
            <a:avLst/>
          </a:prstGeom>
        </p:spPr>
      </p:pic>
      <p:sp>
        <p:nvSpPr>
          <p:cNvPr id="12" name="文本框 11"/>
          <p:cNvSpPr txBox="1"/>
          <p:nvPr/>
        </p:nvSpPr>
        <p:spPr>
          <a:xfrm>
            <a:off x="301625" y="2530475"/>
            <a:ext cx="8035290" cy="645160"/>
          </a:xfrm>
          <a:prstGeom prst="rect">
            <a:avLst/>
          </a:prstGeom>
          <a:noFill/>
        </p:spPr>
        <p:txBody>
          <a:bodyPr wrap="square" rtlCol="0" anchor="t">
            <a:spAutoFit/>
          </a:bodyPr>
          <a:p>
            <a:r>
              <a:rPr lang="zh-CN" altLang="en-US" dirty="0">
                <a:latin typeface="FZDaHei-B02S" panose="02000000000000000000" charset="-122"/>
                <a:ea typeface="FZDaHei-B02S" panose="02000000000000000000" charset="-122"/>
                <a:cs typeface="FZDaHei-B02S" panose="02000000000000000000" charset="-122"/>
                <a:sym typeface="+mn-ea"/>
              </a:rPr>
              <a:t>上式右边为利用 </a:t>
            </a:r>
            <a:r>
              <a:rPr lang="zh-CN" altLang="en-US" spc="-50" dirty="0">
                <a:latin typeface="FZDaHei-B02S" panose="02000000000000000000" charset="-122"/>
                <a:ea typeface="FZDaHei-B02S" panose="02000000000000000000" charset="-122"/>
                <a:cs typeface="FZDaHei-B02S" panose="02000000000000000000" charset="-122"/>
                <a:sym typeface="+mn-ea"/>
              </a:rPr>
              <a:t>Epanechnikov 核函数所作的局域回归，目的是让分界面的判断和 </a:t>
            </a:r>
            <a:r>
              <a:rPr lang="en-US" altLang="zh-CN" spc="-50" dirty="0">
                <a:latin typeface="FZDaHei-B02S" panose="02000000000000000000" charset="-122"/>
                <a:ea typeface="FZDaHei-B02S" panose="02000000000000000000" charset="-122"/>
                <a:cs typeface="FZDaHei-B02S" panose="02000000000000000000" charset="-122"/>
                <a:sym typeface="+mn-ea"/>
              </a:rPr>
              <a:t>SP </a:t>
            </a:r>
            <a:r>
              <a:rPr lang="zh-CN" altLang="en-US" spc="-50" dirty="0">
                <a:latin typeface="FZDaHei-B02S" panose="02000000000000000000" charset="-122"/>
                <a:ea typeface="FZDaHei-B02S" panose="02000000000000000000" charset="-122"/>
                <a:cs typeface="FZDaHei-B02S" panose="02000000000000000000" charset="-122"/>
                <a:sym typeface="+mn-ea"/>
              </a:rPr>
              <a:t>的具体取值</a:t>
            </a:r>
            <a:r>
              <a:rPr lang="zh-CN" altLang="en-US" spc="-50" dirty="0">
                <a:latin typeface="FZDaHei-B02S" panose="02000000000000000000" charset="-122"/>
                <a:ea typeface="FZDaHei-B02S" panose="02000000000000000000" charset="-122"/>
                <a:cs typeface="FZDaHei-B02S" panose="02000000000000000000" charset="-122"/>
                <a:sym typeface="+mn-ea"/>
              </a:rPr>
              <a:t>无关。</a:t>
            </a:r>
            <a:endParaRPr lang="zh-CN" altLang="en-US" spc="-50" dirty="0">
              <a:latin typeface="FZDaHei-B02S" panose="02000000000000000000" charset="-122"/>
              <a:ea typeface="FZDaHei-B02S" panose="02000000000000000000" charset="-122"/>
              <a:cs typeface="FZDaHei-B02S" panose="02000000000000000000"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5888990"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3</a:t>
            </a:r>
            <a:r>
              <a:rPr sz="3200" b="1" spc="-50" dirty="0">
                <a:latin typeface="Arial" panose="020B0604020202020204"/>
                <a:cs typeface="Arial" panose="020B0604020202020204"/>
              </a:rPr>
              <a:t> </a:t>
            </a:r>
            <a:r>
              <a:rPr lang="zh-CN" sz="3200" b="1" spc="-50" dirty="0">
                <a:sym typeface="+mn-ea"/>
              </a:rPr>
              <a:t>多面体单元识别算法</a:t>
            </a:r>
            <a:r>
              <a:rPr lang="en-US" altLang="zh-CN" sz="3200" b="1" spc="-50" dirty="0">
                <a:sym typeface="+mn-ea"/>
              </a:rPr>
              <a:t>-2</a:t>
            </a:r>
            <a:endParaRPr lang="en-US" altLang="zh-CN" sz="3200" b="1" spc="-50" dirty="0">
              <a:sym typeface="+mn-ea"/>
            </a:endParaRPr>
          </a:p>
        </p:txBody>
      </p:sp>
      <p:grpSp>
        <p:nvGrpSpPr>
          <p:cNvPr id="11" name="组合 10"/>
          <p:cNvGrpSpPr/>
          <p:nvPr/>
        </p:nvGrpSpPr>
        <p:grpSpPr>
          <a:xfrm>
            <a:off x="478790" y="1068517"/>
            <a:ext cx="7857490" cy="5482143"/>
            <a:chOff x="630" y="1805"/>
            <a:chExt cx="12840" cy="8871"/>
          </a:xfrm>
        </p:grpSpPr>
        <p:sp>
          <p:nvSpPr>
            <p:cNvPr id="6" name="object 6"/>
            <p:cNvSpPr/>
            <p:nvPr/>
          </p:nvSpPr>
          <p:spPr>
            <a:xfrm>
              <a:off x="630" y="1805"/>
              <a:ext cx="12840" cy="63"/>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grpSp>
          <p:nvGrpSpPr>
            <p:cNvPr id="15" name="组合 14"/>
            <p:cNvGrpSpPr/>
            <p:nvPr/>
          </p:nvGrpSpPr>
          <p:grpSpPr>
            <a:xfrm>
              <a:off x="1392" y="1943"/>
              <a:ext cx="11533" cy="4145"/>
              <a:chOff x="1392" y="1943"/>
              <a:chExt cx="11533" cy="4145"/>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946" r="74708" b="11950"/>
              <a:stretch>
                <a:fillRect/>
              </a:stretch>
            </p:blipFill>
            <p:spPr>
              <a:xfrm>
                <a:off x="1392" y="2523"/>
                <a:ext cx="3546" cy="3565"/>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25128" r="46272" b="13136"/>
              <a:stretch>
                <a:fillRect/>
              </a:stretch>
            </p:blipFill>
            <p:spPr>
              <a:xfrm>
                <a:off x="8581" y="2403"/>
                <a:ext cx="4344" cy="3565"/>
              </a:xfrm>
              <a:prstGeom prst="rect">
                <a:avLst/>
              </a:prstGeom>
            </p:spPr>
          </p:pic>
          <p:sp>
            <p:nvSpPr>
              <p:cNvPr id="13" name="文本框 12"/>
              <p:cNvSpPr txBox="1"/>
              <p:nvPr/>
            </p:nvSpPr>
            <p:spPr>
              <a:xfrm>
                <a:off x="2009" y="1943"/>
                <a:ext cx="1964" cy="596"/>
              </a:xfrm>
              <a:prstGeom prst="rect">
                <a:avLst/>
              </a:prstGeom>
              <a:noFill/>
            </p:spPr>
            <p:txBody>
              <a:bodyPr wrap="square" rtlCol="0" anchor="t">
                <a:spAutoFit/>
              </a:bodyPr>
              <a:lstStyle/>
              <a:p>
                <a:r>
                  <a:rPr lang="en-US" altLang="zh-CN" b="1">
                    <a:latin typeface="FZDaHei-B02S" panose="02000000000000000000" charset="-122"/>
                    <a:ea typeface="FZDaHei-B02S" panose="02000000000000000000" charset="-122"/>
                    <a:cs typeface="FZDaHei-B02S" panose="02000000000000000000" charset="-122"/>
                    <a:sym typeface="+mn-ea"/>
                  </a:rPr>
                  <a:t>FCC</a:t>
                </a:r>
                <a:r>
                  <a:rPr lang="zh-CN" b="1">
                    <a:latin typeface="FZDaHei-B02S" panose="02000000000000000000" charset="-122"/>
                    <a:ea typeface="FZDaHei-B02S" panose="02000000000000000000" charset="-122"/>
                    <a:cs typeface="FZDaHei-B02S" panose="02000000000000000000" charset="-122"/>
                    <a:sym typeface="+mn-ea"/>
                  </a:rPr>
                  <a:t>点集</a:t>
                </a:r>
                <a:endParaRPr lang="zh-CN" altLang="en-US"/>
              </a:p>
            </p:txBody>
          </p:sp>
          <p:sp>
            <p:nvSpPr>
              <p:cNvPr id="14" name="文本框 13"/>
              <p:cNvSpPr txBox="1"/>
              <p:nvPr/>
            </p:nvSpPr>
            <p:spPr>
              <a:xfrm>
                <a:off x="8869" y="1943"/>
                <a:ext cx="3005" cy="596"/>
              </a:xfrm>
              <a:prstGeom prst="rect">
                <a:avLst/>
              </a:prstGeom>
              <a:noFill/>
            </p:spPr>
            <p:txBody>
              <a:bodyPr wrap="square" rtlCol="0" anchor="t">
                <a:spAutoFit/>
              </a:bodyPr>
              <a:lstStyle/>
              <a:p>
                <a:r>
                  <a:rPr lang="en-US" b="1">
                    <a:latin typeface="FZDaHei-B02S" panose="02000000000000000000" charset="-122"/>
                    <a:ea typeface="FZDaHei-B02S" panose="02000000000000000000" charset="-122"/>
                    <a:cs typeface="FZDaHei-B02S" panose="02000000000000000000" charset="-122"/>
                    <a:sym typeface="+mn-ea"/>
                  </a:rPr>
                  <a:t>Voronoi </a:t>
                </a:r>
                <a:r>
                  <a:rPr lang="zh-CN" altLang="en-US" b="1">
                    <a:latin typeface="FZDaHei-B02S" panose="02000000000000000000" charset="-122"/>
                    <a:ea typeface="FZDaHei-B02S" panose="02000000000000000000" charset="-122"/>
                    <a:cs typeface="FZDaHei-B02S" panose="02000000000000000000" charset="-122"/>
                    <a:sym typeface="+mn-ea"/>
                  </a:rPr>
                  <a:t>多面体</a:t>
                </a:r>
                <a:endParaRPr lang="zh-CN" altLang="en-US" b="1">
                  <a:latin typeface="FZDaHei-B02S" panose="02000000000000000000" charset="-122"/>
                  <a:ea typeface="FZDaHei-B02S" panose="02000000000000000000" charset="-122"/>
                  <a:cs typeface="FZDaHei-B02S" panose="02000000000000000000" charset="-122"/>
                  <a:sym typeface="+mn-ea"/>
                </a:endParaRPr>
              </a:p>
            </p:txBody>
          </p:sp>
        </p:grpSp>
        <p:grpSp>
          <p:nvGrpSpPr>
            <p:cNvPr id="19" name="组合 18"/>
            <p:cNvGrpSpPr/>
            <p:nvPr/>
          </p:nvGrpSpPr>
          <p:grpSpPr>
            <a:xfrm>
              <a:off x="1249" y="6208"/>
              <a:ext cx="4121" cy="4468"/>
              <a:chOff x="1370" y="5875"/>
              <a:chExt cx="4121" cy="4468"/>
            </a:xfrm>
          </p:grpSpPr>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l="52687" r="24474" b="11950"/>
              <a:stretch>
                <a:fillRect/>
              </a:stretch>
            </p:blipFill>
            <p:spPr>
              <a:xfrm>
                <a:off x="1392" y="6779"/>
                <a:ext cx="3469" cy="3564"/>
              </a:xfrm>
              <a:prstGeom prst="rect">
                <a:avLst/>
              </a:prstGeom>
            </p:spPr>
          </p:pic>
          <p:sp>
            <p:nvSpPr>
              <p:cNvPr id="18" name="文本框 17"/>
              <p:cNvSpPr txBox="1"/>
              <p:nvPr/>
            </p:nvSpPr>
            <p:spPr>
              <a:xfrm>
                <a:off x="1370" y="5875"/>
                <a:ext cx="4121" cy="1193"/>
              </a:xfrm>
              <a:prstGeom prst="rect">
                <a:avLst/>
              </a:prstGeom>
              <a:noFill/>
            </p:spPr>
            <p:txBody>
              <a:bodyPr wrap="square" rtlCol="0" anchor="t">
                <a:spAutoFit/>
              </a:bodyPr>
              <a:lstStyle/>
              <a:p>
                <a:r>
                  <a:rPr lang="zh-CN" altLang="en-US" sz="1400" b="1">
                    <a:latin typeface="FZDaHei-B02S" panose="02000000000000000000" charset="-122"/>
                    <a:ea typeface="FZDaHei-B02S" panose="02000000000000000000" charset="-122"/>
                    <a:cs typeface="FZDaHei-B02S" panose="02000000000000000000" charset="-122"/>
                    <a:sym typeface="+mn-ea"/>
                  </a:rPr>
                  <a:t>画出相对于</a:t>
                </a:r>
                <a:r>
                  <a:rPr lang="en-US" altLang="zh-CN" sz="1400" b="1">
                    <a:latin typeface="FZDaHei-B02S" panose="02000000000000000000" charset="-122"/>
                    <a:ea typeface="FZDaHei-B02S" panose="02000000000000000000" charset="-122"/>
                    <a:cs typeface="FZDaHei-B02S" panose="02000000000000000000" charset="-122"/>
                    <a:sym typeface="+mn-ea"/>
                  </a:rPr>
                  <a:t>FCC</a:t>
                </a:r>
                <a:r>
                  <a:rPr lang="zh-CN" altLang="en-US" sz="1400" b="1">
                    <a:latin typeface="FZDaHei-B02S" panose="02000000000000000000" charset="-122"/>
                    <a:ea typeface="FZDaHei-B02S" panose="02000000000000000000" charset="-122"/>
                    <a:cs typeface="FZDaHei-B02S" panose="02000000000000000000" charset="-122"/>
                    <a:sym typeface="+mn-ea"/>
                  </a:rPr>
                  <a:t>的最大内接球</a:t>
                </a:r>
                <a:endParaRPr lang="zh-CN" altLang="en-US" sz="1400" b="1">
                  <a:latin typeface="FZDaHei-B02S" panose="02000000000000000000" charset="-122"/>
                  <a:ea typeface="FZDaHei-B02S" panose="02000000000000000000" charset="-122"/>
                  <a:cs typeface="FZDaHei-B02S" panose="02000000000000000000" charset="-122"/>
                  <a:sym typeface="+mn-ea"/>
                </a:endParaRPr>
              </a:p>
              <a:p>
                <a:r>
                  <a:rPr lang="zh-CN" altLang="en-US" sz="1400" b="1">
                    <a:latin typeface="FZDaHei-B02S" panose="02000000000000000000" charset="-122"/>
                    <a:ea typeface="FZDaHei-B02S" panose="02000000000000000000" charset="-122"/>
                    <a:cs typeface="FZDaHei-B02S" panose="02000000000000000000" charset="-122"/>
                    <a:sym typeface="+mn-ea"/>
                  </a:rPr>
                  <a:t>求解它们的空间关系</a:t>
                </a:r>
                <a:endParaRPr lang="zh-CN" altLang="en-US" sz="1400" b="1">
                  <a:latin typeface="FZDaHei-B02S" panose="02000000000000000000" charset="-122"/>
                  <a:ea typeface="FZDaHei-B02S" panose="02000000000000000000" charset="-122"/>
                  <a:cs typeface="FZDaHei-B02S" panose="02000000000000000000" charset="-122"/>
                  <a:sym typeface="+mn-ea"/>
                </a:endParaRPr>
              </a:p>
            </p:txBody>
          </p:sp>
        </p:grpSp>
        <p:grpSp>
          <p:nvGrpSpPr>
            <p:cNvPr id="21" name="组合 20"/>
            <p:cNvGrpSpPr/>
            <p:nvPr/>
          </p:nvGrpSpPr>
          <p:grpSpPr>
            <a:xfrm>
              <a:off x="7868" y="6208"/>
              <a:ext cx="4726" cy="4468"/>
              <a:chOff x="7868" y="6208"/>
              <a:chExt cx="4726" cy="4468"/>
            </a:xfrm>
          </p:grpSpPr>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75908" r="2392" b="11950"/>
              <a:stretch>
                <a:fillRect/>
              </a:stretch>
            </p:blipFill>
            <p:spPr>
              <a:xfrm>
                <a:off x="8577" y="7112"/>
                <a:ext cx="3296" cy="3564"/>
              </a:xfrm>
              <a:prstGeom prst="rect">
                <a:avLst/>
              </a:prstGeom>
            </p:spPr>
          </p:pic>
          <p:sp>
            <p:nvSpPr>
              <p:cNvPr id="20" name="文本框 19"/>
              <p:cNvSpPr txBox="1"/>
              <p:nvPr/>
            </p:nvSpPr>
            <p:spPr>
              <a:xfrm>
                <a:off x="7868" y="6208"/>
                <a:ext cx="4726" cy="1193"/>
              </a:xfrm>
              <a:prstGeom prst="rect">
                <a:avLst/>
              </a:prstGeom>
              <a:noFill/>
            </p:spPr>
            <p:txBody>
              <a:bodyPr wrap="square" rtlCol="0" anchor="t">
                <a:spAutoFit/>
              </a:bodyPr>
              <a:lstStyle/>
              <a:p>
                <a:r>
                  <a:rPr lang="zh-CN" sz="1400" b="1">
                    <a:latin typeface="FZDaHei-B02S" panose="02000000000000000000" charset="-122"/>
                    <a:ea typeface="FZDaHei-B02S" panose="02000000000000000000" charset="-122"/>
                    <a:cs typeface="FZDaHei-B02S" panose="02000000000000000000" charset="-122"/>
                    <a:sym typeface="+mn-ea"/>
                  </a:rPr>
                  <a:t>若内接球相接，则将对应的三角单元合并，此即对应的多面体单元</a:t>
                </a:r>
                <a:endParaRPr lang="zh-CN" sz="1400" b="1">
                  <a:latin typeface="FZDaHei-B02S" panose="02000000000000000000" charset="-122"/>
                  <a:ea typeface="FZDaHei-B02S" panose="02000000000000000000" charset="-122"/>
                  <a:cs typeface="FZDaHei-B02S" panose="02000000000000000000" charset="-122"/>
                  <a:sym typeface="+mn-ea"/>
                </a:endParaRPr>
              </a:p>
            </p:txBody>
          </p:sp>
        </p:grpSp>
        <p:grpSp>
          <p:nvGrpSpPr>
            <p:cNvPr id="26" name="组合 25"/>
            <p:cNvGrpSpPr/>
            <p:nvPr/>
          </p:nvGrpSpPr>
          <p:grpSpPr>
            <a:xfrm>
              <a:off x="4938" y="7487"/>
              <a:ext cx="3442" cy="1895"/>
              <a:chOff x="4938" y="7487"/>
              <a:chExt cx="3442" cy="1895"/>
            </a:xfrm>
          </p:grpSpPr>
          <p:sp>
            <p:nvSpPr>
              <p:cNvPr id="22" name="文本框 21"/>
              <p:cNvSpPr txBox="1"/>
              <p:nvPr/>
            </p:nvSpPr>
            <p:spPr>
              <a:xfrm>
                <a:off x="4938" y="8086"/>
                <a:ext cx="3442" cy="1296"/>
              </a:xfrm>
              <a:prstGeom prst="rect">
                <a:avLst/>
              </a:prstGeom>
              <a:noFill/>
            </p:spPr>
            <p:txBody>
              <a:bodyPr wrap="square" rtlCol="0" anchor="t">
                <a:spAutoFit/>
              </a:bodyPr>
              <a:lstStyle/>
              <a:p>
                <a:pPr>
                  <a:lnSpc>
                    <a:spcPct val="110000"/>
                  </a:lnSpc>
                </a:pPr>
                <a:r>
                  <a:rPr lang="zh-CN" altLang="en-US" sz="1400" b="1">
                    <a:latin typeface="FZDaHei-B02S" panose="02000000000000000000" charset="-122"/>
                    <a:ea typeface="FZDaHei-B02S" panose="02000000000000000000" charset="-122"/>
                    <a:cs typeface="FZDaHei-B02S" panose="02000000000000000000" charset="-122"/>
                    <a:sym typeface="+mn-ea"/>
                  </a:rPr>
                  <a:t>性质：</a:t>
                </a:r>
                <a:r>
                  <a:rPr lang="en-US" sz="1400" b="1">
                    <a:latin typeface="FZDaHei-B02S" panose="02000000000000000000" charset="-122"/>
                    <a:ea typeface="FZDaHei-B02S" panose="02000000000000000000" charset="-122"/>
                    <a:cs typeface="FZDaHei-B02S" panose="02000000000000000000" charset="-122"/>
                    <a:sym typeface="+mn-ea"/>
                  </a:rPr>
                  <a:t>Voronoi </a:t>
                </a:r>
                <a:r>
                  <a:rPr lang="zh-CN" altLang="en-US" sz="1400" b="1">
                    <a:latin typeface="FZDaHei-B02S" panose="02000000000000000000" charset="-122"/>
                    <a:ea typeface="FZDaHei-B02S" panose="02000000000000000000" charset="-122"/>
                    <a:cs typeface="FZDaHei-B02S" panose="02000000000000000000" charset="-122"/>
                    <a:sym typeface="+mn-ea"/>
                  </a:rPr>
                  <a:t>图的每一个顶点和相应</a:t>
                </a:r>
                <a:r>
                  <a:rPr lang="en-US" altLang="zh-CN" sz="1400" b="1">
                    <a:latin typeface="FZDaHei-B02S" panose="02000000000000000000" charset="-122"/>
                    <a:ea typeface="FZDaHei-B02S" panose="02000000000000000000" charset="-122"/>
                    <a:cs typeface="FZDaHei-B02S" panose="02000000000000000000" charset="-122"/>
                    <a:sym typeface="+mn-ea"/>
                  </a:rPr>
                  <a:t>Delaunay </a:t>
                </a:r>
                <a:r>
                  <a:rPr lang="zh-CN" altLang="en-US" sz="1400" b="1">
                    <a:latin typeface="FZDaHei-B02S" panose="02000000000000000000" charset="-122"/>
                    <a:ea typeface="FZDaHei-B02S" panose="02000000000000000000" charset="-122"/>
                    <a:cs typeface="FZDaHei-B02S" panose="02000000000000000000" charset="-122"/>
                    <a:sym typeface="+mn-ea"/>
                  </a:rPr>
                  <a:t>三角剖分对应</a:t>
                </a:r>
                <a:endParaRPr lang="zh-CN" altLang="en-US" sz="1400" b="1">
                  <a:latin typeface="FZDaHei-B02S" panose="02000000000000000000" charset="-122"/>
                  <a:ea typeface="FZDaHei-B02S" panose="02000000000000000000" charset="-122"/>
                  <a:cs typeface="FZDaHei-B02S" panose="02000000000000000000" charset="-122"/>
                  <a:sym typeface="+mn-ea"/>
                </a:endParaRPr>
              </a:p>
            </p:txBody>
          </p:sp>
          <p:sp>
            <p:nvSpPr>
              <p:cNvPr id="23" name="右箭头 22"/>
              <p:cNvSpPr/>
              <p:nvPr/>
            </p:nvSpPr>
            <p:spPr>
              <a:xfrm>
                <a:off x="5747" y="7487"/>
                <a:ext cx="1582" cy="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27" name="组合 26"/>
            <p:cNvGrpSpPr/>
            <p:nvPr/>
          </p:nvGrpSpPr>
          <p:grpSpPr>
            <a:xfrm>
              <a:off x="5030" y="2720"/>
              <a:ext cx="3016" cy="1712"/>
              <a:chOff x="5030" y="2720"/>
              <a:chExt cx="3016" cy="1712"/>
            </a:xfrm>
          </p:grpSpPr>
          <p:sp>
            <p:nvSpPr>
              <p:cNvPr id="24" name="文本框 23"/>
              <p:cNvSpPr txBox="1"/>
              <p:nvPr/>
            </p:nvSpPr>
            <p:spPr>
              <a:xfrm>
                <a:off x="5030" y="3409"/>
                <a:ext cx="3016" cy="1023"/>
              </a:xfrm>
              <a:prstGeom prst="rect">
                <a:avLst/>
              </a:prstGeom>
              <a:noFill/>
            </p:spPr>
            <p:txBody>
              <a:bodyPr wrap="square" rtlCol="0" anchor="t">
                <a:spAutoFit/>
              </a:bodyPr>
              <a:lstStyle/>
              <a:p>
                <a:pPr>
                  <a:lnSpc>
                    <a:spcPct val="110000"/>
                  </a:lnSpc>
                </a:pPr>
                <a:r>
                  <a:rPr lang="zh-CN" sz="1600" b="1">
                    <a:latin typeface="FZDaHei-B02S" panose="02000000000000000000" charset="-122"/>
                    <a:ea typeface="FZDaHei-B02S" panose="02000000000000000000" charset="-122"/>
                    <a:cs typeface="FZDaHei-B02S" panose="02000000000000000000" charset="-122"/>
                    <a:sym typeface="+mn-ea"/>
                  </a:rPr>
                  <a:t>应用 </a:t>
                </a:r>
                <a:r>
                  <a:rPr lang="en-US" altLang="zh-CN" sz="1600" b="1">
                    <a:latin typeface="FZDaHei-B02S" panose="02000000000000000000" charset="-122"/>
                    <a:ea typeface="FZDaHei-B02S" panose="02000000000000000000" charset="-122"/>
                    <a:cs typeface="FZDaHei-B02S" panose="02000000000000000000" charset="-122"/>
                    <a:sym typeface="+mn-ea"/>
                  </a:rPr>
                  <a:t>Voronoi </a:t>
                </a:r>
                <a:r>
                  <a:rPr lang="zh-CN" altLang="en-US" sz="1600" b="1">
                    <a:latin typeface="FZDaHei-B02S" panose="02000000000000000000" charset="-122"/>
                    <a:ea typeface="FZDaHei-B02S" panose="02000000000000000000" charset="-122"/>
                    <a:cs typeface="FZDaHei-B02S" panose="02000000000000000000" charset="-122"/>
                    <a:sym typeface="+mn-ea"/>
                  </a:rPr>
                  <a:t>算法</a:t>
                </a:r>
                <a:endParaRPr lang="zh-CN" altLang="en-US" sz="1600" b="1">
                  <a:latin typeface="FZDaHei-B02S" panose="02000000000000000000" charset="-122"/>
                  <a:ea typeface="FZDaHei-B02S" panose="02000000000000000000" charset="-122"/>
                  <a:cs typeface="FZDaHei-B02S" panose="02000000000000000000" charset="-122"/>
                  <a:sym typeface="+mn-ea"/>
                </a:endParaRPr>
              </a:p>
            </p:txBody>
          </p:sp>
          <p:sp>
            <p:nvSpPr>
              <p:cNvPr id="25" name="右箭头 24"/>
              <p:cNvSpPr/>
              <p:nvPr/>
            </p:nvSpPr>
            <p:spPr>
              <a:xfrm>
                <a:off x="5753" y="2720"/>
                <a:ext cx="1582" cy="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28" name="文本框 27"/>
          <p:cNvSpPr txBox="1"/>
          <p:nvPr/>
        </p:nvSpPr>
        <p:spPr>
          <a:xfrm>
            <a:off x="1021080" y="6415405"/>
            <a:ext cx="5900420" cy="361950"/>
          </a:xfrm>
          <a:prstGeom prst="rect">
            <a:avLst/>
          </a:prstGeom>
          <a:noFill/>
        </p:spPr>
        <p:txBody>
          <a:bodyPr wrap="square" rtlCol="0" anchor="t">
            <a:spAutoFit/>
          </a:bodyPr>
          <a:lstStyle/>
          <a:p>
            <a:pPr algn="l">
              <a:lnSpc>
                <a:spcPct val="110000"/>
              </a:lnSpc>
            </a:pPr>
            <a:r>
              <a:rPr lang="zh-CN" altLang="en-US" sz="1600" b="1">
                <a:latin typeface="+mj-lt"/>
                <a:ea typeface="+mj-ea"/>
                <a:cs typeface="+mj-lt"/>
              </a:rPr>
              <a:t>Fig.</a:t>
            </a:r>
            <a:r>
              <a:rPr lang="en-US" altLang="zh-CN" sz="1600" b="1">
                <a:latin typeface="+mj-lt"/>
                <a:ea typeface="+mj-ea"/>
                <a:cs typeface="+mj-lt"/>
              </a:rPr>
              <a:t>2.6 </a:t>
            </a:r>
            <a:r>
              <a:rPr lang="zh-CN" altLang="en-US" sz="1600">
                <a:latin typeface="+mj-lt"/>
                <a:ea typeface="+mj-ea"/>
                <a:cs typeface="+mj-lt"/>
              </a:rPr>
              <a:t> </a:t>
            </a:r>
            <a:r>
              <a:rPr lang="zh-CN" altLang="en-US" sz="1400" b="1">
                <a:latin typeface="+mj-lt"/>
                <a:ea typeface="+mj-ea"/>
                <a:cs typeface="+mj-lt"/>
                <a:sym typeface="+mn-ea"/>
              </a:rPr>
              <a:t>以 </a:t>
            </a:r>
            <a:r>
              <a:rPr lang="en-US" altLang="zh-CN" sz="1400" b="1">
                <a:latin typeface="+mj-lt"/>
                <a:ea typeface="+mj-ea"/>
                <a:cs typeface="+mj-lt"/>
                <a:sym typeface="+mn-ea"/>
              </a:rPr>
              <a:t>FCC </a:t>
            </a:r>
            <a:r>
              <a:rPr lang="zh-CN" altLang="en-US" sz="1400" b="1">
                <a:latin typeface="+mj-lt"/>
                <a:ea typeface="+mj-ea"/>
                <a:cs typeface="+mj-lt"/>
                <a:sym typeface="+mn-ea"/>
              </a:rPr>
              <a:t>晶格为例，简单说明研究所采用</a:t>
            </a:r>
            <a:r>
              <a:rPr lang="zh-CN" altLang="en-US" sz="1400" b="1">
                <a:latin typeface="+mj-lt"/>
                <a:ea typeface="+mj-ea"/>
                <a:cs typeface="+mj-lt"/>
                <a:sym typeface="+mn-ea"/>
              </a:rPr>
              <a:t>的算法原理</a:t>
            </a:r>
            <a:endParaRPr lang="zh-CN" altLang="en-US" sz="1400" b="1">
              <a:latin typeface="+mj-lt"/>
              <a:ea typeface="+mj-ea"/>
              <a:cs typeface="+mj-lt"/>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4592" y="25907"/>
            <a:ext cx="8836660" cy="713740"/>
            <a:chOff x="164592" y="25907"/>
            <a:chExt cx="8836660" cy="713740"/>
          </a:xfrm>
        </p:grpSpPr>
        <p:pic>
          <p:nvPicPr>
            <p:cNvPr id="3" name="object 3"/>
            <p:cNvPicPr/>
            <p:nvPr/>
          </p:nvPicPr>
          <p:blipFill>
            <a:blip r:embed="rId1" cstate="print"/>
            <a:stretch>
              <a:fillRect/>
            </a:stretch>
          </p:blipFill>
          <p:spPr>
            <a:xfrm>
              <a:off x="164592" y="237744"/>
              <a:ext cx="8581644" cy="138683"/>
            </a:xfrm>
            <a:prstGeom prst="rect">
              <a:avLst/>
            </a:prstGeom>
          </p:spPr>
        </p:pic>
        <p:pic>
          <p:nvPicPr>
            <p:cNvPr id="4" name="object 4"/>
            <p:cNvPicPr/>
            <p:nvPr/>
          </p:nvPicPr>
          <p:blipFill>
            <a:blip r:embed="rId2" cstate="print"/>
            <a:stretch>
              <a:fillRect/>
            </a:stretch>
          </p:blipFill>
          <p:spPr>
            <a:xfrm>
              <a:off x="7135368" y="62484"/>
              <a:ext cx="1836420" cy="428244"/>
            </a:xfrm>
            <a:prstGeom prst="rect">
              <a:avLst/>
            </a:prstGeom>
          </p:spPr>
        </p:pic>
        <p:pic>
          <p:nvPicPr>
            <p:cNvPr id="5" name="object 5"/>
            <p:cNvPicPr/>
            <p:nvPr/>
          </p:nvPicPr>
          <p:blipFill>
            <a:blip r:embed="rId3" cstate="print"/>
            <a:stretch>
              <a:fillRect/>
            </a:stretch>
          </p:blipFill>
          <p:spPr>
            <a:xfrm>
              <a:off x="7158227" y="25907"/>
              <a:ext cx="1842516" cy="713232"/>
            </a:xfrm>
            <a:prstGeom prst="rect">
              <a:avLst/>
            </a:prstGeom>
          </p:spPr>
        </p:pic>
      </p:grpSp>
      <p:sp>
        <p:nvSpPr>
          <p:cNvPr id="6" name="object 6"/>
          <p:cNvSpPr/>
          <p:nvPr/>
        </p:nvSpPr>
        <p:spPr>
          <a:xfrm>
            <a:off x="400050" y="1068082"/>
            <a:ext cx="8153400" cy="40005"/>
          </a:xfrm>
          <a:custGeom>
            <a:avLst/>
            <a:gdLst/>
            <a:ahLst/>
            <a:cxnLst/>
            <a:rect l="l" t="t" r="r" b="b"/>
            <a:pathLst>
              <a:path w="8153400" h="40005">
                <a:moveTo>
                  <a:pt x="8153400" y="39750"/>
                </a:moveTo>
                <a:lnTo>
                  <a:pt x="0" y="38163"/>
                </a:lnTo>
                <a:lnTo>
                  <a:pt x="0" y="0"/>
                </a:lnTo>
                <a:lnTo>
                  <a:pt x="8153400" y="1587"/>
                </a:lnTo>
                <a:lnTo>
                  <a:pt x="8153400" y="39750"/>
                </a:lnTo>
                <a:close/>
              </a:path>
            </a:pathLst>
          </a:custGeom>
          <a:solidFill>
            <a:srgbClr val="333399"/>
          </a:solidFill>
        </p:spPr>
        <p:txBody>
          <a:bodyPr wrap="square" lIns="0" tIns="0" rIns="0" bIns="0" rtlCol="0"/>
          <a:lstStyle/>
          <a:p/>
        </p:txBody>
      </p:sp>
      <p:sp>
        <p:nvSpPr>
          <p:cNvPr id="9" name="object 9"/>
          <p:cNvSpPr txBox="1"/>
          <p:nvPr/>
        </p:nvSpPr>
        <p:spPr>
          <a:xfrm>
            <a:off x="8576945" y="6415405"/>
            <a:ext cx="302260" cy="211455"/>
          </a:xfrm>
          <a:prstGeom prst="rect">
            <a:avLst/>
          </a:prstGeom>
        </p:spPr>
        <p:txBody>
          <a:bodyPr vert="horz" wrap="square" lIns="0" tIns="0" rIns="0" bIns="0" rtlCol="0">
            <a:spAutoFit/>
          </a:bodyPr>
          <a:lstStyle/>
          <a:p>
            <a:pPr marL="38100">
              <a:lnSpc>
                <a:spcPts val="1650"/>
              </a:lnSpc>
            </a:pPr>
            <a:fld id="{81D60167-4931-47E6-BA6A-407CBD079E47}" type="slidenum">
              <a:rPr sz="1400" dirty="0">
                <a:latin typeface="Arial" panose="020B0604020202020204"/>
                <a:cs typeface="Arial" panose="020B0604020202020204"/>
              </a:rPr>
            </a:fld>
            <a:endParaRPr sz="1400">
              <a:latin typeface="Arial" panose="020B0604020202020204"/>
              <a:cs typeface="Arial" panose="020B0604020202020204"/>
            </a:endParaRPr>
          </a:p>
        </p:txBody>
      </p:sp>
      <p:sp>
        <p:nvSpPr>
          <p:cNvPr id="10" name="object 7"/>
          <p:cNvSpPr txBox="1">
            <a:spLocks noGrp="1"/>
          </p:cNvSpPr>
          <p:nvPr>
            <p:ph type="title"/>
          </p:nvPr>
        </p:nvSpPr>
        <p:spPr>
          <a:xfrm>
            <a:off x="478790" y="458470"/>
            <a:ext cx="2610485" cy="505460"/>
          </a:xfrm>
          <a:prstGeom prst="rect">
            <a:avLst/>
          </a:prstGeom>
        </p:spPr>
        <p:txBody>
          <a:bodyPr vert="horz" wrap="square" lIns="0" tIns="13335" rIns="0" bIns="0" rtlCol="0">
            <a:spAutoFit/>
          </a:bodyPr>
          <a:lstStyle/>
          <a:p>
            <a:pPr marL="12700">
              <a:lnSpc>
                <a:spcPct val="100000"/>
              </a:lnSpc>
              <a:spcBef>
                <a:spcPts val="105"/>
              </a:spcBef>
            </a:pPr>
            <a:r>
              <a:rPr lang="en-US" sz="3200" b="1" spc="-5" dirty="0">
                <a:latin typeface="Arial" panose="020B0604020202020204"/>
                <a:cs typeface="Arial" panose="020B0604020202020204"/>
              </a:rPr>
              <a:t>2</a:t>
            </a:r>
            <a:r>
              <a:rPr sz="3200" b="1" spc="-5" dirty="0">
                <a:latin typeface="Arial" panose="020B0604020202020204"/>
                <a:cs typeface="Arial" panose="020B0604020202020204"/>
              </a:rPr>
              <a:t>.</a:t>
            </a:r>
            <a:r>
              <a:rPr lang="en-US" sz="3200" b="1" spc="-5" dirty="0">
                <a:latin typeface="Arial" panose="020B0604020202020204"/>
                <a:cs typeface="Arial" panose="020B0604020202020204"/>
              </a:rPr>
              <a:t>4</a:t>
            </a:r>
            <a:r>
              <a:rPr sz="3200" b="1" spc="-50" dirty="0">
                <a:latin typeface="Arial" panose="020B0604020202020204"/>
                <a:cs typeface="Arial" panose="020B0604020202020204"/>
              </a:rPr>
              <a:t> </a:t>
            </a:r>
            <a:r>
              <a:rPr lang="zh-CN" sz="3200" b="1" spc="-50" dirty="0">
                <a:sym typeface="+mn-ea"/>
              </a:rPr>
              <a:t>识别结果</a:t>
            </a:r>
            <a:endParaRPr lang="zh-CN" sz="3200" b="1" spc="-50" dirty="0">
              <a:latin typeface="Arial" panose="020B0604020202020204"/>
              <a:cs typeface="Arial" panose="020B0604020202020204"/>
              <a:sym typeface="+mn-ea"/>
            </a:endParaRPr>
          </a:p>
        </p:txBody>
      </p:sp>
      <p:grpSp>
        <p:nvGrpSpPr>
          <p:cNvPr id="17" name="组合 16"/>
          <p:cNvGrpSpPr/>
          <p:nvPr/>
        </p:nvGrpSpPr>
        <p:grpSpPr>
          <a:xfrm>
            <a:off x="506730" y="1156335"/>
            <a:ext cx="8239760" cy="3277870"/>
            <a:chOff x="918" y="2541"/>
            <a:chExt cx="12976" cy="5162"/>
          </a:xfrm>
        </p:grpSpPr>
        <p:pic>
          <p:nvPicPr>
            <p:cNvPr id="7" name="图片 6" descr="Fe_twist_sigma37(001)"/>
            <p:cNvPicPr>
              <a:picLocks noChangeAspect="1"/>
            </p:cNvPicPr>
            <p:nvPr/>
          </p:nvPicPr>
          <p:blipFill>
            <a:blip r:embed="rId4"/>
            <a:srcRect l="69653" t="18472" r="13887" b="66338"/>
            <a:stretch>
              <a:fillRect/>
            </a:stretch>
          </p:blipFill>
          <p:spPr>
            <a:xfrm>
              <a:off x="5387" y="2541"/>
              <a:ext cx="3499" cy="3229"/>
            </a:xfrm>
            <a:prstGeom prst="rect">
              <a:avLst/>
            </a:prstGeom>
          </p:spPr>
        </p:pic>
        <p:pic>
          <p:nvPicPr>
            <p:cNvPr id="8" name="图片 7" descr="Fe_twist_sigma13(001)"/>
            <p:cNvPicPr>
              <a:picLocks noChangeAspect="1"/>
            </p:cNvPicPr>
            <p:nvPr/>
          </p:nvPicPr>
          <p:blipFill>
            <a:blip r:embed="rId5"/>
            <a:srcRect l="68314" t="17366" r="16987" b="68823"/>
            <a:stretch>
              <a:fillRect/>
            </a:stretch>
          </p:blipFill>
          <p:spPr>
            <a:xfrm>
              <a:off x="9951" y="2547"/>
              <a:ext cx="3427" cy="3221"/>
            </a:xfrm>
            <a:prstGeom prst="rect">
              <a:avLst/>
            </a:prstGeom>
          </p:spPr>
        </p:pic>
        <p:pic>
          <p:nvPicPr>
            <p:cNvPr id="11" name="图片 10" descr="Fe_twist_sigma17(001)"/>
            <p:cNvPicPr>
              <a:picLocks noChangeAspect="1"/>
            </p:cNvPicPr>
            <p:nvPr/>
          </p:nvPicPr>
          <p:blipFill>
            <a:blip r:embed="rId6"/>
            <a:srcRect l="76052" t="17247" r="11250" b="71488"/>
            <a:stretch>
              <a:fillRect/>
            </a:stretch>
          </p:blipFill>
          <p:spPr>
            <a:xfrm>
              <a:off x="918" y="2541"/>
              <a:ext cx="3642" cy="3232"/>
            </a:xfrm>
            <a:prstGeom prst="rect">
              <a:avLst/>
            </a:prstGeom>
          </p:spPr>
        </p:pic>
        <p:sp>
          <p:nvSpPr>
            <p:cNvPr id="13" name="文本框 12"/>
            <p:cNvSpPr txBox="1"/>
            <p:nvPr/>
          </p:nvSpPr>
          <p:spPr>
            <a:xfrm>
              <a:off x="7578" y="5855"/>
              <a:ext cx="6316" cy="1848"/>
            </a:xfrm>
            <a:prstGeom prst="rect">
              <a:avLst/>
            </a:prstGeom>
            <a:noFill/>
          </p:spPr>
          <p:txBody>
            <a:bodyPr wrap="square" rtlCol="0" anchor="t">
              <a:spAutoFit/>
            </a:bodyPr>
            <a:lstStyle/>
            <a:p>
              <a:pPr>
                <a:lnSpc>
                  <a:spcPct val="110000"/>
                </a:lnSpc>
              </a:pPr>
              <a:r>
                <a:rPr lang="zh-CN" altLang="en-US" sz="1600" b="1">
                  <a:latin typeface="+mj-lt"/>
                  <a:ea typeface="+mj-ea"/>
                  <a:cs typeface="+mj-lt"/>
                  <a:sym typeface="+mn-ea"/>
                </a:rPr>
                <a:t>Fig.</a:t>
              </a:r>
              <a:r>
                <a:rPr lang="en-US" altLang="zh-CN" sz="1600" b="1">
                  <a:latin typeface="+mj-lt"/>
                  <a:ea typeface="+mj-ea"/>
                  <a:cs typeface="+mj-lt"/>
                  <a:sym typeface="+mn-ea"/>
                </a:rPr>
                <a:t>2.5 </a:t>
              </a:r>
              <a:r>
                <a:rPr lang="zh-CN" altLang="en-US" sz="1600">
                  <a:latin typeface="+mj-lt"/>
                  <a:ea typeface="+mj-ea"/>
                  <a:cs typeface="+mj-lt"/>
                  <a:sym typeface="+mn-ea"/>
                </a:rPr>
                <a:t> 应用 </a:t>
              </a:r>
              <a:r>
                <a:rPr lang="en-US" altLang="zh-CN" sz="1600">
                  <a:latin typeface="+mj-lt"/>
                  <a:ea typeface="+mj-ea"/>
                  <a:cs typeface="+mj-lt"/>
                  <a:sym typeface="+mn-ea"/>
                </a:rPr>
                <a:t>Voronoi </a:t>
              </a:r>
              <a:r>
                <a:rPr lang="zh-CN" altLang="en-US" sz="1600">
                  <a:latin typeface="+mj-lt"/>
                  <a:ea typeface="+mj-ea"/>
                  <a:cs typeface="+mj-lt"/>
                  <a:sym typeface="+mn-ea"/>
                </a:rPr>
                <a:t>算法对引入了点缺陷、线缺陷的模拟 </a:t>
              </a:r>
              <a:r>
                <a:rPr lang="en-US" altLang="zh-CN" sz="1600">
                  <a:latin typeface="+mj-lt"/>
                  <a:ea typeface="+mj-ea"/>
                  <a:cs typeface="+mj-lt"/>
                  <a:sym typeface="+mn-ea"/>
                </a:rPr>
                <a:t>α-Fe </a:t>
              </a:r>
              <a:r>
                <a:rPr lang="zh-CN" altLang="en-US" sz="1600">
                  <a:latin typeface="+mj-lt"/>
                  <a:ea typeface="+mj-ea"/>
                  <a:cs typeface="+mj-lt"/>
                  <a:sym typeface="+mn-ea"/>
                </a:rPr>
                <a:t>实际体系中的不同晶界进行多面体单元识别  </a:t>
              </a:r>
              <a:r>
                <a:rPr lang="en-US" altLang="zh-CN" sz="1600"/>
                <a:t>(a) α-</a:t>
              </a:r>
              <a:r>
                <a:rPr lang="zh-CN" altLang="en-US" sz="1600"/>
                <a:t>Fe twist </a:t>
              </a:r>
              <a:r>
                <a:rPr lang="en-US" altLang="zh-CN" sz="1600"/>
                <a:t>Σ</a:t>
              </a:r>
              <a:r>
                <a:rPr lang="zh-CN" altLang="en-US" sz="1600"/>
                <a:t>17(001) </a:t>
              </a:r>
              <a:r>
                <a:rPr lang="en-US" altLang="zh-CN" sz="1600"/>
                <a:t>(b) </a:t>
              </a:r>
              <a:r>
                <a:rPr lang="en-US" altLang="zh-CN" sz="1600">
                  <a:sym typeface="+mn-ea"/>
                </a:rPr>
                <a:t>α-</a:t>
              </a:r>
              <a:r>
                <a:rPr lang="zh-CN" altLang="en-US" sz="1600">
                  <a:sym typeface="+mn-ea"/>
                </a:rPr>
                <a:t>Fe twist </a:t>
              </a:r>
              <a:r>
                <a:rPr lang="en-US" altLang="zh-CN" sz="1600">
                  <a:sym typeface="+mn-ea"/>
                </a:rPr>
                <a:t>Σ</a:t>
              </a:r>
              <a:r>
                <a:rPr lang="zh-CN" altLang="en-US" sz="1600">
                  <a:sym typeface="+mn-ea"/>
                </a:rPr>
                <a:t>37(001) </a:t>
              </a:r>
              <a:r>
                <a:rPr lang="en-US" altLang="zh-CN" sz="1600">
                  <a:sym typeface="+mn-ea"/>
                </a:rPr>
                <a:t>(c) α-</a:t>
              </a:r>
              <a:r>
                <a:rPr lang="zh-CN" altLang="en-US" sz="1600">
                  <a:sym typeface="+mn-ea"/>
                </a:rPr>
                <a:t>Fe twist </a:t>
              </a:r>
              <a:r>
                <a:rPr lang="en-US" altLang="zh-CN" sz="1600">
                  <a:sym typeface="+mn-ea"/>
                </a:rPr>
                <a:t>Σ</a:t>
              </a:r>
              <a:r>
                <a:rPr lang="zh-CN" altLang="en-US" sz="1600">
                  <a:sym typeface="+mn-ea"/>
                </a:rPr>
                <a:t>13(001)</a:t>
              </a:r>
              <a:endParaRPr lang="zh-CN" altLang="en-US" sz="1600">
                <a:sym typeface="+mn-ea"/>
              </a:endParaRPr>
            </a:p>
          </p:txBody>
        </p:sp>
      </p:grpSp>
      <p:pic>
        <p:nvPicPr>
          <p:cNvPr id="18" name="图片 17" descr="twist_sigma5(010)_GBenergy"/>
          <p:cNvPicPr>
            <a:picLocks noChangeAspect="1"/>
          </p:cNvPicPr>
          <p:nvPr/>
        </p:nvPicPr>
        <p:blipFill>
          <a:blip r:embed="rId7"/>
          <a:srcRect l="5631" t="1403" b="7398"/>
          <a:stretch>
            <a:fillRect/>
          </a:stretch>
        </p:blipFill>
        <p:spPr>
          <a:xfrm>
            <a:off x="478790" y="3413125"/>
            <a:ext cx="4102735" cy="3444240"/>
          </a:xfrm>
          <a:prstGeom prst="rect">
            <a:avLst/>
          </a:prstGeom>
        </p:spPr>
      </p:pic>
      <p:sp>
        <p:nvSpPr>
          <p:cNvPr id="19" name="文本框 18"/>
          <p:cNvSpPr txBox="1"/>
          <p:nvPr/>
        </p:nvSpPr>
        <p:spPr>
          <a:xfrm>
            <a:off x="4735830" y="4860925"/>
            <a:ext cx="4010660" cy="1714500"/>
          </a:xfrm>
          <a:prstGeom prst="rect">
            <a:avLst/>
          </a:prstGeom>
          <a:noFill/>
        </p:spPr>
        <p:txBody>
          <a:bodyPr wrap="square" rtlCol="0" anchor="t">
            <a:spAutoFit/>
          </a:bodyPr>
          <a:lstStyle/>
          <a:p>
            <a:pPr>
              <a:lnSpc>
                <a:spcPct val="110000"/>
              </a:lnSpc>
            </a:pPr>
            <a:r>
              <a:rPr lang="zh-CN" altLang="en-US" sz="1600" b="1">
                <a:latin typeface="+mj-lt"/>
                <a:ea typeface="+mj-ea"/>
                <a:cs typeface="+mj-lt"/>
                <a:sym typeface="+mn-ea"/>
              </a:rPr>
              <a:t>Fig.</a:t>
            </a:r>
            <a:r>
              <a:rPr lang="en-US" altLang="zh-CN" sz="1600" b="1">
                <a:latin typeface="+mj-lt"/>
                <a:ea typeface="+mj-ea"/>
                <a:cs typeface="+mj-lt"/>
                <a:sym typeface="+mn-ea"/>
              </a:rPr>
              <a:t>2.6 </a:t>
            </a:r>
            <a:r>
              <a:rPr lang="zh-CN" altLang="en-US" sz="1600">
                <a:latin typeface="+mj-lt"/>
                <a:ea typeface="+mj-ea"/>
                <a:cs typeface="+mj-lt"/>
                <a:sym typeface="+mn-ea"/>
              </a:rPr>
              <a:t> </a:t>
            </a:r>
            <a:r>
              <a:rPr lang="zh-CN" sz="1600"/>
              <a:t>在选择构建晶界的参数时</a:t>
            </a:r>
            <a:r>
              <a:rPr sz="1600"/>
              <a:t>，</a:t>
            </a:r>
            <a:r>
              <a:rPr lang="zh-CN" sz="1600"/>
              <a:t>本研究遵循晶界能量最低原则</a:t>
            </a:r>
            <a:r>
              <a:rPr sz="1600"/>
              <a:t>（</a:t>
            </a:r>
            <a:r>
              <a:rPr lang="en-US" sz="1600"/>
              <a:t>lowest </a:t>
            </a:r>
            <a:r>
              <a:rPr sz="1600"/>
              <a:t>grain boundary energy），为此我们计算了不同尺寸下的晶界能量，取得足够数据后拟合出能量—尺寸函数关系图，找到晶界模型的合理尺寸。</a:t>
            </a:r>
            <a:endParaRPr sz="1600"/>
          </a:p>
        </p:txBody>
      </p:sp>
    </p:spTree>
  </p:cSld>
  <p:clrMapOvr>
    <a:masterClrMapping/>
  </p:clrMapOvr>
</p:sld>
</file>

<file path=ppt/tags/tag1.xml><?xml version="1.0" encoding="utf-8"?>
<p:tagLst xmlns:p="http://schemas.openxmlformats.org/presentationml/2006/main">
  <p:tag name="KSO_WM_UNIT_PLACING_PICTURE_USER_VIEWPORT" val="{&quot;height&quot;:6000,&quot;width&quot;:1164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7116</Words>
  <Application>WPS 演示</Application>
  <PresentationFormat>全屏显示(4:3)</PresentationFormat>
  <Paragraphs>398</Paragraphs>
  <Slides>30</Slides>
  <Notes>29</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5" baseType="lpstr">
      <vt:lpstr>Arial</vt:lpstr>
      <vt:lpstr>SimSun</vt:lpstr>
      <vt:lpstr>Wingdings</vt:lpstr>
      <vt:lpstr>Arial</vt:lpstr>
      <vt:lpstr>FZDaHei-B02S</vt:lpstr>
      <vt:lpstr>SimHei</vt:lpstr>
      <vt:lpstr>Microsoft YaHei</vt:lpstr>
      <vt:lpstr>Calibri</vt:lpstr>
      <vt:lpstr>Arial Unicode MS</vt:lpstr>
      <vt:lpstr>Segoe UI</vt:lpstr>
      <vt:lpstr>Times New Roman</vt:lpstr>
      <vt:lpstr>Calibri</vt:lpstr>
      <vt:lpstr>Calibri Light</vt:lpstr>
      <vt:lpstr>Office Theme</vt:lpstr>
      <vt:lpstr>Equation.KSEE3</vt:lpstr>
      <vt:lpstr>机器学习辅助氢脆机理研究</vt:lpstr>
      <vt:lpstr>1.1 什么是氢脆</vt:lpstr>
      <vt:lpstr>1.2 为什么要研究氢脆</vt:lpstr>
      <vt:lpstr>1.3 GBs engineering——一种解决方案</vt:lpstr>
      <vt:lpstr>2.1 系统研究晶界结构时的困难</vt:lpstr>
      <vt:lpstr>2.2 一种更加普适的方法</vt:lpstr>
      <vt:lpstr>2.3 多面体单元识别算法-1</vt:lpstr>
      <vt:lpstr>2.3 多面体单元识别算法-2</vt:lpstr>
      <vt:lpstr>2.4 识别结果</vt:lpstr>
      <vt:lpstr>3.1 数据提取 I</vt:lpstr>
      <vt:lpstr>3.1 数据提取 II</vt:lpstr>
      <vt:lpstr>3.1 数据提取 III</vt:lpstr>
      <vt:lpstr>3.2 数据预分析</vt:lpstr>
      <vt:lpstr>3.3 模型选择及检验</vt:lpstr>
      <vt:lpstr>3.4 预测结果重要性排序</vt:lpstr>
      <vt:lpstr>3.5 研究意义 &amp; 未来展望</vt:lpstr>
      <vt:lpstr>PowerPoint 演示文稿</vt:lpstr>
      <vt:lpstr>2.4 Voronoi 算法原理</vt:lpstr>
      <vt:lpstr>2.5 Voronoi 算法应用</vt:lpstr>
      <vt:lpstr>3.1 RMSD的计算——仿射变换</vt:lpstr>
      <vt:lpstr>3.2 由 SVD (奇异值分解) 求解仿射变换</vt:lpstr>
      <vt:lpstr>3.2 由 SVD (奇异值分解) 求解仿射变换</vt:lpstr>
      <vt:lpstr>3.3 畸变程度影响偏聚能的简单解释</vt:lpstr>
      <vt:lpstr>2.1 建模与分子动力学模拟</vt:lpstr>
      <vt:lpstr>2.2 氢脆机理 I——脆性氢化物</vt:lpstr>
      <vt:lpstr>2.2 氢脆机理 II——HEDE(本研究)</vt:lpstr>
      <vt:lpstr>2.2 氢脆机理 III——HELP</vt:lpstr>
      <vt:lpstr>2.3  HE理论总结</vt:lpstr>
      <vt:lpstr>PowerPoint 演示文稿</vt:lpstr>
      <vt:lpstr>1.2 为什么要研究氢脆 II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量子点的合成与性能调控</dc:title>
  <dc:creator/>
  <cp:lastModifiedBy>邵东一中_张锦程</cp:lastModifiedBy>
  <cp:revision>680</cp:revision>
  <dcterms:created xsi:type="dcterms:W3CDTF">2020-07-17T14:59:00Z</dcterms:created>
  <dcterms:modified xsi:type="dcterms:W3CDTF">2020-12-16T16:05:04Z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2020-07-15T00:00:00Z</vt:filetime>
  </property>
  <property fmtid="{D5CDD505-2E9C-101B-9397-08002B2CF9AE}" pid="3" name="Creator">
    <vt:lpwstr>WPS 演示</vt:lpwstr>
  </property>
  <property fmtid="{D5CDD505-2E9C-101B-9397-08002B2CF9AE}" pid="4" name="LastSaved">
    <vt:filetime>2020-07-17T00:00:00Z</vt:filetime>
  </property>
  <property fmtid="{D5CDD505-2E9C-101B-9397-08002B2CF9AE}" pid="5" name="KSOProductBuildVer">
    <vt:lpwstr>2052-11.1.0.10228</vt:lpwstr>
  </property>
</Properties>
</file>